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5.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3467" r:id="rId2"/>
    <p:sldId id="2632" r:id="rId3"/>
    <p:sldId id="2628" r:id="rId4"/>
    <p:sldId id="2630" r:id="rId5"/>
    <p:sldId id="6522" r:id="rId6"/>
    <p:sldId id="2588" r:id="rId7"/>
    <p:sldId id="2597" r:id="rId8"/>
    <p:sldId id="2609" r:id="rId9"/>
    <p:sldId id="2631" r:id="rId10"/>
    <p:sldId id="2615" r:id="rId11"/>
    <p:sldId id="2616" r:id="rId12"/>
    <p:sldId id="2622" r:id="rId13"/>
    <p:sldId id="2612" r:id="rId14"/>
    <p:sldId id="2624" r:id="rId15"/>
    <p:sldId id="2605" r:id="rId16"/>
    <p:sldId id="8384" r:id="rId17"/>
    <p:sldId id="8385" r:id="rId18"/>
    <p:sldId id="8386" r:id="rId19"/>
    <p:sldId id="8387" r:id="rId20"/>
    <p:sldId id="8388" r:id="rId21"/>
    <p:sldId id="8389" r:id="rId22"/>
    <p:sldId id="8390" r:id="rId23"/>
    <p:sldId id="8391" r:id="rId24"/>
    <p:sldId id="8392" r:id="rId25"/>
    <p:sldId id="8393" r:id="rId26"/>
    <p:sldId id="8394" r:id="rId27"/>
    <p:sldId id="8395" r:id="rId28"/>
    <p:sldId id="8397" r:id="rId29"/>
    <p:sldId id="8398" r:id="rId30"/>
    <p:sldId id="8399" r:id="rId31"/>
    <p:sldId id="8400" r:id="rId32"/>
    <p:sldId id="8401" r:id="rId33"/>
    <p:sldId id="8402" r:id="rId34"/>
    <p:sldId id="8403" r:id="rId35"/>
    <p:sldId id="8404" r:id="rId36"/>
    <p:sldId id="8405" r:id="rId37"/>
    <p:sldId id="8406" r:id="rId38"/>
    <p:sldId id="8407" r:id="rId39"/>
    <p:sldId id="8408" r:id="rId40"/>
    <p:sldId id="364" r:id="rId41"/>
  </p:sldIdLst>
  <p:sldSz cx="12192000" cy="6858000"/>
  <p:notesSz cx="7010400" cy="9296400"/>
  <p:defaultTex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B87DB8-823E-4D1C-894E-9DCAC5C220A7}">
          <p14:sldIdLst>
            <p14:sldId id="3467"/>
            <p14:sldId id="2632"/>
            <p14:sldId id="2628"/>
            <p14:sldId id="2630"/>
            <p14:sldId id="6522"/>
            <p14:sldId id="2588"/>
            <p14:sldId id="2597"/>
            <p14:sldId id="2609"/>
            <p14:sldId id="2631"/>
            <p14:sldId id="2615"/>
            <p14:sldId id="2616"/>
            <p14:sldId id="2622"/>
            <p14:sldId id="2612"/>
            <p14:sldId id="2624"/>
            <p14:sldId id="2605"/>
            <p14:sldId id="8384"/>
            <p14:sldId id="8385"/>
            <p14:sldId id="8386"/>
            <p14:sldId id="8387"/>
            <p14:sldId id="8388"/>
            <p14:sldId id="8389"/>
            <p14:sldId id="8390"/>
            <p14:sldId id="8391"/>
            <p14:sldId id="8392"/>
            <p14:sldId id="8393"/>
            <p14:sldId id="8394"/>
            <p14:sldId id="8395"/>
            <p14:sldId id="8397"/>
            <p14:sldId id="8398"/>
            <p14:sldId id="8399"/>
            <p14:sldId id="8400"/>
            <p14:sldId id="8401"/>
            <p14:sldId id="8402"/>
            <p14:sldId id="8403"/>
            <p14:sldId id="8404"/>
            <p14:sldId id="8405"/>
            <p14:sldId id="8406"/>
            <p14:sldId id="8407"/>
            <p14:sldId id="8408"/>
            <p14:sldId id="3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C46"/>
    <a:srgbClr val="F6F6F6"/>
    <a:srgbClr val="00E09E"/>
    <a:srgbClr val="41807F"/>
    <a:srgbClr val="1E9FD7"/>
    <a:srgbClr val="808DDE"/>
    <a:srgbClr val="8D4D66"/>
    <a:srgbClr val="ED4D66"/>
    <a:srgbClr val="EEBC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48" autoAdjust="0"/>
    <p:restoredTop sz="96357" autoAdjust="0"/>
  </p:normalViewPr>
  <p:slideViewPr>
    <p:cSldViewPr snapToGrid="0" showGuides="1">
      <p:cViewPr varScale="1">
        <p:scale>
          <a:sx n="110" d="100"/>
          <a:sy n="110" d="100"/>
        </p:scale>
        <p:origin x="126" y="19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dirty="0"/>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69264FA1-C939-412F-B027-AE22A70A1ADE}" type="datetimeFigureOut">
              <a:rPr lang="en-US" smtClean="0"/>
              <a:t>6/21/2023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6" rIns="93172" bIns="46586"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2" tIns="46586" rIns="93172" bIns="46586"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2" tIns="46586" rIns="93172" bIns="46586" rtlCol="0" anchor="b"/>
          <a:lstStyle>
            <a:lvl1pPr algn="r">
              <a:defRPr sz="1300"/>
            </a:lvl1pPr>
          </a:lstStyle>
          <a:p>
            <a:fld id="{42BA664A-FAC0-44D6-9F2D-B49EA92A0CB3}" type="slidenum">
              <a:rPr lang="en-US" smtClean="0"/>
              <a:t>‹#›</a:t>
            </a:fld>
            <a:endParaRPr lang="en-US" dirty="0"/>
          </a:p>
        </p:txBody>
      </p:sp>
    </p:spTree>
    <p:extLst>
      <p:ext uri="{BB962C8B-B14F-4D97-AF65-F5344CB8AC3E}">
        <p14:creationId xmlns:p14="http://schemas.microsoft.com/office/powerpoint/2010/main" val="6824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0541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729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0050" name="Slide Image Placeholder 1"/>
          <p:cNvSpPr>
            <a:spLocks noGrp="1" noRot="1" noChangeAspect="1" noTextEdit="1"/>
          </p:cNvSpPr>
          <p:nvPr>
            <p:ph type="sldImg"/>
          </p:nvPr>
        </p:nvSpPr>
        <p:spPr>
          <a:ln/>
        </p:spPr>
      </p:sp>
      <p:sp>
        <p:nvSpPr>
          <p:cNvPr id="269005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62" tIns="48230" rIns="96462" bIns="48230"/>
          <a:lstStyle/>
          <a:p>
            <a:endParaRPr lang="en-US" dirty="0"/>
          </a:p>
        </p:txBody>
      </p:sp>
    </p:spTree>
    <p:extLst>
      <p:ext uri="{BB962C8B-B14F-4D97-AF65-F5344CB8AC3E}">
        <p14:creationId xmlns:p14="http://schemas.microsoft.com/office/powerpoint/2010/main" val="3504258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798710-CF00-4FAC-8D61-86EF82AF63BA}"/>
              </a:ext>
            </a:extLst>
          </p:cNvPr>
          <p:cNvSpPr/>
          <p:nvPr userDrawn="1"/>
        </p:nvSpPr>
        <p:spPr>
          <a:xfrm>
            <a:off x="-3175" y="8710"/>
            <a:ext cx="12195175" cy="6840582"/>
          </a:xfrm>
          <a:prstGeom prst="rect">
            <a:avLst/>
          </a:prstGeom>
          <a:solidFill>
            <a:srgbClr val="152C46"/>
          </a:solidFill>
          <a:ln>
            <a:solidFill>
              <a:srgbClr val="152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40">
            <a:extLst>
              <a:ext uri="{FF2B5EF4-FFF2-40B4-BE49-F238E27FC236}">
                <a16:creationId xmlns:a16="http://schemas.microsoft.com/office/drawing/2014/main" id="{FFD43CBC-1848-4D49-A22E-D2D1AEE81F03}"/>
              </a:ext>
            </a:extLst>
          </p:cNvPr>
          <p:cNvSpPr txBox="1">
            <a:spLocks noChangeArrowheads="1"/>
          </p:cNvSpPr>
          <p:nvPr userDrawn="1"/>
        </p:nvSpPr>
        <p:spPr bwMode="auto">
          <a:xfrm>
            <a:off x="4502327" y="6185180"/>
            <a:ext cx="71881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spcBef>
                <a:spcPts val="0"/>
              </a:spcBef>
            </a:pPr>
            <a:r>
              <a:rPr lang="en-US" altLang="en-US" sz="1300" b="0" dirty="0">
                <a:solidFill>
                  <a:schemeClr val="bg1"/>
                </a:solidFill>
                <a:effectLst>
                  <a:outerShdw blurRad="50800" dist="38100" dir="5400000" algn="t" rotWithShape="0">
                    <a:prstClr val="black">
                      <a:alpha val="40000"/>
                    </a:prstClr>
                  </a:outerShdw>
                </a:effectLst>
              </a:rPr>
              <a:t>2023 Howden Tiger Sales Conference  </a:t>
            </a:r>
            <a:r>
              <a:rPr lang="en-US" altLang="en-US" sz="1300" b="0" dirty="0">
                <a:solidFill>
                  <a:srgbClr val="EEBC58"/>
                </a:solidFill>
                <a:effectLst>
                  <a:outerShdw blurRad="50800" dist="38100" dir="5400000" algn="t" rotWithShape="0">
                    <a:prstClr val="black">
                      <a:alpha val="40000"/>
                    </a:prstClr>
                  </a:outerShdw>
                </a:effectLst>
              </a:rPr>
              <a:t>I</a:t>
            </a:r>
            <a:r>
              <a:rPr lang="en-US" altLang="en-US" sz="1300" b="0" dirty="0">
                <a:solidFill>
                  <a:schemeClr val="bg1"/>
                </a:solidFill>
                <a:effectLst>
                  <a:outerShdw blurRad="50800" dist="38100" dir="5400000" algn="t" rotWithShape="0">
                    <a:prstClr val="black">
                      <a:alpha val="40000"/>
                    </a:prstClr>
                  </a:outerShdw>
                </a:effectLst>
              </a:rPr>
              <a:t>  June 21, 2023</a:t>
            </a:r>
            <a:endParaRPr lang="en-US" altLang="en-US" sz="1300" b="0" dirty="0">
              <a:solidFill>
                <a:srgbClr val="EEBC58"/>
              </a:solidFill>
              <a:effectLst>
                <a:outerShdw blurRad="50800" dist="38100" dir="5400000" algn="t" rotWithShape="0">
                  <a:prstClr val="black">
                    <a:alpha val="40000"/>
                  </a:prstClr>
                </a:outerShdw>
              </a:effectLst>
            </a:endParaRPr>
          </a:p>
        </p:txBody>
      </p:sp>
      <p:grpSp>
        <p:nvGrpSpPr>
          <p:cNvPr id="6" name="Group 4">
            <a:extLst>
              <a:ext uri="{FF2B5EF4-FFF2-40B4-BE49-F238E27FC236}">
                <a16:creationId xmlns:a16="http://schemas.microsoft.com/office/drawing/2014/main" id="{AA3E2EDC-BC00-46B4-890A-46BE58CF2A9A}"/>
              </a:ext>
            </a:extLst>
          </p:cNvPr>
          <p:cNvGrpSpPr>
            <a:grpSpLocks noChangeAspect="1"/>
          </p:cNvGrpSpPr>
          <p:nvPr userDrawn="1"/>
        </p:nvGrpSpPr>
        <p:grpSpPr bwMode="auto">
          <a:xfrm>
            <a:off x="-11884" y="0"/>
            <a:ext cx="4081363" cy="6872387"/>
            <a:chOff x="-2" y="0"/>
            <a:chExt cx="2570" cy="4322"/>
          </a:xfrm>
          <a:solidFill>
            <a:srgbClr val="808DDE"/>
          </a:solidFill>
        </p:grpSpPr>
        <p:sp>
          <p:nvSpPr>
            <p:cNvPr id="7" name="Freeform 5">
              <a:extLst>
                <a:ext uri="{FF2B5EF4-FFF2-40B4-BE49-F238E27FC236}">
                  <a16:creationId xmlns:a16="http://schemas.microsoft.com/office/drawing/2014/main" id="{419AB6CF-7D3C-4980-BAC6-6FFD05FC04E5}"/>
                </a:ext>
              </a:extLst>
            </p:cNvPr>
            <p:cNvSpPr>
              <a:spLocks/>
            </p:cNvSpPr>
            <p:nvPr userDrawn="1"/>
          </p:nvSpPr>
          <p:spPr bwMode="auto">
            <a:xfrm>
              <a:off x="-2" y="790"/>
              <a:ext cx="2570" cy="1336"/>
            </a:xfrm>
            <a:custGeom>
              <a:avLst/>
              <a:gdLst>
                <a:gd name="T0" fmla="*/ 0 w 2570"/>
                <a:gd name="T1" fmla="*/ 622 h 1336"/>
                <a:gd name="T2" fmla="*/ 0 w 2570"/>
                <a:gd name="T3" fmla="*/ 1336 h 1336"/>
                <a:gd name="T4" fmla="*/ 1988 w 2570"/>
                <a:gd name="T5" fmla="*/ 714 h 1336"/>
                <a:gd name="T6" fmla="*/ 2570 w 2570"/>
                <a:gd name="T7" fmla="*/ 897 h 1336"/>
                <a:gd name="T8" fmla="*/ 2570 w 2570"/>
                <a:gd name="T9" fmla="*/ 183 h 1336"/>
                <a:gd name="T10" fmla="*/ 1988 w 2570"/>
                <a:gd name="T11" fmla="*/ 0 h 1336"/>
                <a:gd name="T12" fmla="*/ 0 w 2570"/>
                <a:gd name="T13" fmla="*/ 622 h 1336"/>
              </a:gdLst>
              <a:ahLst/>
              <a:cxnLst>
                <a:cxn ang="0">
                  <a:pos x="T0" y="T1"/>
                </a:cxn>
                <a:cxn ang="0">
                  <a:pos x="T2" y="T3"/>
                </a:cxn>
                <a:cxn ang="0">
                  <a:pos x="T4" y="T5"/>
                </a:cxn>
                <a:cxn ang="0">
                  <a:pos x="T6" y="T7"/>
                </a:cxn>
                <a:cxn ang="0">
                  <a:pos x="T8" y="T9"/>
                </a:cxn>
                <a:cxn ang="0">
                  <a:pos x="T10" y="T11"/>
                </a:cxn>
                <a:cxn ang="0">
                  <a:pos x="T12" y="T13"/>
                </a:cxn>
              </a:cxnLst>
              <a:rect l="0" t="0" r="r" b="b"/>
              <a:pathLst>
                <a:path w="2570" h="1336">
                  <a:moveTo>
                    <a:pt x="0" y="622"/>
                  </a:moveTo>
                  <a:lnTo>
                    <a:pt x="0" y="1336"/>
                  </a:lnTo>
                  <a:lnTo>
                    <a:pt x="1988" y="714"/>
                  </a:lnTo>
                  <a:lnTo>
                    <a:pt x="2570" y="897"/>
                  </a:lnTo>
                  <a:lnTo>
                    <a:pt x="2570" y="183"/>
                  </a:lnTo>
                  <a:lnTo>
                    <a:pt x="1988" y="0"/>
                  </a:lnTo>
                  <a:lnTo>
                    <a:pt x="0" y="622"/>
                  </a:lnTo>
                  <a:close/>
                </a:path>
              </a:pathLst>
            </a:custGeom>
            <a:solidFill>
              <a:srgbClr val="EEB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6">
              <a:extLst>
                <a:ext uri="{FF2B5EF4-FFF2-40B4-BE49-F238E27FC236}">
                  <a16:creationId xmlns:a16="http://schemas.microsoft.com/office/drawing/2014/main" id="{E318343D-A5AF-489C-A7E4-46736289E9D5}"/>
                </a:ext>
              </a:extLst>
            </p:cNvPr>
            <p:cNvSpPr>
              <a:spLocks/>
            </p:cNvSpPr>
            <p:nvPr userDrawn="1"/>
          </p:nvSpPr>
          <p:spPr bwMode="auto">
            <a:xfrm>
              <a:off x="-2" y="3622"/>
              <a:ext cx="2570" cy="700"/>
            </a:xfrm>
            <a:custGeom>
              <a:avLst/>
              <a:gdLst>
                <a:gd name="T0" fmla="*/ 0 w 2570"/>
                <a:gd name="T1" fmla="*/ 624 h 700"/>
                <a:gd name="T2" fmla="*/ 0 w 2570"/>
                <a:gd name="T3" fmla="*/ 700 h 700"/>
                <a:gd name="T4" fmla="*/ 2570 w 2570"/>
                <a:gd name="T5" fmla="*/ 700 h 700"/>
                <a:gd name="T6" fmla="*/ 2570 w 2570"/>
                <a:gd name="T7" fmla="*/ 182 h 700"/>
                <a:gd name="T8" fmla="*/ 1988 w 2570"/>
                <a:gd name="T9" fmla="*/ 0 h 700"/>
                <a:gd name="T10" fmla="*/ 0 w 2570"/>
                <a:gd name="T11" fmla="*/ 624 h 700"/>
              </a:gdLst>
              <a:ahLst/>
              <a:cxnLst>
                <a:cxn ang="0">
                  <a:pos x="T0" y="T1"/>
                </a:cxn>
                <a:cxn ang="0">
                  <a:pos x="T2" y="T3"/>
                </a:cxn>
                <a:cxn ang="0">
                  <a:pos x="T4" y="T5"/>
                </a:cxn>
                <a:cxn ang="0">
                  <a:pos x="T6" y="T7"/>
                </a:cxn>
                <a:cxn ang="0">
                  <a:pos x="T8" y="T9"/>
                </a:cxn>
                <a:cxn ang="0">
                  <a:pos x="T10" y="T11"/>
                </a:cxn>
              </a:cxnLst>
              <a:rect l="0" t="0" r="r" b="b"/>
              <a:pathLst>
                <a:path w="2570" h="700">
                  <a:moveTo>
                    <a:pt x="0" y="624"/>
                  </a:moveTo>
                  <a:lnTo>
                    <a:pt x="0" y="700"/>
                  </a:lnTo>
                  <a:lnTo>
                    <a:pt x="2570" y="700"/>
                  </a:lnTo>
                  <a:lnTo>
                    <a:pt x="2570" y="182"/>
                  </a:lnTo>
                  <a:lnTo>
                    <a:pt x="1988" y="0"/>
                  </a:lnTo>
                  <a:lnTo>
                    <a:pt x="0" y="624"/>
                  </a:lnTo>
                  <a:close/>
                </a:path>
              </a:pathLst>
            </a:custGeom>
            <a:solidFill>
              <a:srgbClr val="EEB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a:extLst>
                <a:ext uri="{FF2B5EF4-FFF2-40B4-BE49-F238E27FC236}">
                  <a16:creationId xmlns:a16="http://schemas.microsoft.com/office/drawing/2014/main" id="{7582C4A0-145C-4139-A07B-2482361E62E8}"/>
                </a:ext>
              </a:extLst>
            </p:cNvPr>
            <p:cNvSpPr>
              <a:spLocks/>
            </p:cNvSpPr>
            <p:nvPr userDrawn="1"/>
          </p:nvSpPr>
          <p:spPr bwMode="auto">
            <a:xfrm>
              <a:off x="-2" y="0"/>
              <a:ext cx="2570" cy="710"/>
            </a:xfrm>
            <a:custGeom>
              <a:avLst/>
              <a:gdLst>
                <a:gd name="T0" fmla="*/ 0 w 2570"/>
                <a:gd name="T1" fmla="*/ 710 h 710"/>
                <a:gd name="T2" fmla="*/ 1988 w 2570"/>
                <a:gd name="T3" fmla="*/ 88 h 710"/>
                <a:gd name="T4" fmla="*/ 2570 w 2570"/>
                <a:gd name="T5" fmla="*/ 271 h 710"/>
                <a:gd name="T6" fmla="*/ 2570 w 2570"/>
                <a:gd name="T7" fmla="*/ 0 h 710"/>
                <a:gd name="T8" fmla="*/ 0 w 2570"/>
                <a:gd name="T9" fmla="*/ 0 h 710"/>
                <a:gd name="T10" fmla="*/ 0 w 2570"/>
                <a:gd name="T11" fmla="*/ 710 h 710"/>
              </a:gdLst>
              <a:ahLst/>
              <a:cxnLst>
                <a:cxn ang="0">
                  <a:pos x="T0" y="T1"/>
                </a:cxn>
                <a:cxn ang="0">
                  <a:pos x="T2" y="T3"/>
                </a:cxn>
                <a:cxn ang="0">
                  <a:pos x="T4" y="T5"/>
                </a:cxn>
                <a:cxn ang="0">
                  <a:pos x="T6" y="T7"/>
                </a:cxn>
                <a:cxn ang="0">
                  <a:pos x="T8" y="T9"/>
                </a:cxn>
                <a:cxn ang="0">
                  <a:pos x="T10" y="T11"/>
                </a:cxn>
              </a:cxnLst>
              <a:rect l="0" t="0" r="r" b="b"/>
              <a:pathLst>
                <a:path w="2570" h="710">
                  <a:moveTo>
                    <a:pt x="0" y="710"/>
                  </a:moveTo>
                  <a:lnTo>
                    <a:pt x="1988" y="88"/>
                  </a:lnTo>
                  <a:lnTo>
                    <a:pt x="2570" y="271"/>
                  </a:lnTo>
                  <a:lnTo>
                    <a:pt x="2570" y="0"/>
                  </a:lnTo>
                  <a:lnTo>
                    <a:pt x="0" y="0"/>
                  </a:lnTo>
                  <a:lnTo>
                    <a:pt x="0" y="710"/>
                  </a:lnTo>
                  <a:close/>
                </a:path>
              </a:pathLst>
            </a:custGeom>
            <a:solidFill>
              <a:srgbClr val="EEB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a:extLst>
                <a:ext uri="{FF2B5EF4-FFF2-40B4-BE49-F238E27FC236}">
                  <a16:creationId xmlns:a16="http://schemas.microsoft.com/office/drawing/2014/main" id="{440E4C5A-3EAB-4D87-8E3C-F9E58E639DF6}"/>
                </a:ext>
              </a:extLst>
            </p:cNvPr>
            <p:cNvSpPr>
              <a:spLocks/>
            </p:cNvSpPr>
            <p:nvPr userDrawn="1"/>
          </p:nvSpPr>
          <p:spPr bwMode="auto">
            <a:xfrm>
              <a:off x="-2" y="2206"/>
              <a:ext cx="2570" cy="1336"/>
            </a:xfrm>
            <a:custGeom>
              <a:avLst/>
              <a:gdLst>
                <a:gd name="T0" fmla="*/ 0 w 2570"/>
                <a:gd name="T1" fmla="*/ 624 h 1336"/>
                <a:gd name="T2" fmla="*/ 0 w 2570"/>
                <a:gd name="T3" fmla="*/ 1336 h 1336"/>
                <a:gd name="T4" fmla="*/ 1988 w 2570"/>
                <a:gd name="T5" fmla="*/ 714 h 1336"/>
                <a:gd name="T6" fmla="*/ 2570 w 2570"/>
                <a:gd name="T7" fmla="*/ 897 h 1336"/>
                <a:gd name="T8" fmla="*/ 2570 w 2570"/>
                <a:gd name="T9" fmla="*/ 183 h 1336"/>
                <a:gd name="T10" fmla="*/ 1988 w 2570"/>
                <a:gd name="T11" fmla="*/ 0 h 1336"/>
                <a:gd name="T12" fmla="*/ 0 w 2570"/>
                <a:gd name="T13" fmla="*/ 624 h 1336"/>
              </a:gdLst>
              <a:ahLst/>
              <a:cxnLst>
                <a:cxn ang="0">
                  <a:pos x="T0" y="T1"/>
                </a:cxn>
                <a:cxn ang="0">
                  <a:pos x="T2" y="T3"/>
                </a:cxn>
                <a:cxn ang="0">
                  <a:pos x="T4" y="T5"/>
                </a:cxn>
                <a:cxn ang="0">
                  <a:pos x="T6" y="T7"/>
                </a:cxn>
                <a:cxn ang="0">
                  <a:pos x="T8" y="T9"/>
                </a:cxn>
                <a:cxn ang="0">
                  <a:pos x="T10" y="T11"/>
                </a:cxn>
                <a:cxn ang="0">
                  <a:pos x="T12" y="T13"/>
                </a:cxn>
              </a:cxnLst>
              <a:rect l="0" t="0" r="r" b="b"/>
              <a:pathLst>
                <a:path w="2570" h="1336">
                  <a:moveTo>
                    <a:pt x="0" y="624"/>
                  </a:moveTo>
                  <a:lnTo>
                    <a:pt x="0" y="1336"/>
                  </a:lnTo>
                  <a:lnTo>
                    <a:pt x="1988" y="714"/>
                  </a:lnTo>
                  <a:lnTo>
                    <a:pt x="2570" y="897"/>
                  </a:lnTo>
                  <a:lnTo>
                    <a:pt x="2570" y="183"/>
                  </a:lnTo>
                  <a:lnTo>
                    <a:pt x="1988" y="0"/>
                  </a:lnTo>
                  <a:lnTo>
                    <a:pt x="0" y="624"/>
                  </a:lnTo>
                  <a:close/>
                </a:path>
              </a:pathLst>
            </a:custGeom>
            <a:solidFill>
              <a:srgbClr val="EEB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11" name="Picture 10" descr="A picture containing text, clipart&#10;&#10;Description automatically generated">
            <a:extLst>
              <a:ext uri="{FF2B5EF4-FFF2-40B4-BE49-F238E27FC236}">
                <a16:creationId xmlns:a16="http://schemas.microsoft.com/office/drawing/2014/main" id="{57CB1905-594B-4A19-814C-69A6EF3D66EF}"/>
              </a:ext>
            </a:extLst>
          </p:cNvPr>
          <p:cNvPicPr>
            <a:picLocks noChangeAspect="1"/>
          </p:cNvPicPr>
          <p:nvPr userDrawn="1"/>
        </p:nvPicPr>
        <p:blipFill>
          <a:blip r:embed="rId2"/>
          <a:stretch>
            <a:fillRect/>
          </a:stretch>
        </p:blipFill>
        <p:spPr>
          <a:xfrm>
            <a:off x="9156111" y="608075"/>
            <a:ext cx="2519570" cy="1037470"/>
          </a:xfrm>
          <a:prstGeom prst="rect">
            <a:avLst/>
          </a:prstGeom>
        </p:spPr>
      </p:pic>
      <p:sp>
        <p:nvSpPr>
          <p:cNvPr id="5137" name="Rectangle 17"/>
          <p:cNvSpPr>
            <a:spLocks noGrp="1" noChangeArrowheads="1"/>
          </p:cNvSpPr>
          <p:nvPr>
            <p:ph type="subTitle" idx="1"/>
          </p:nvPr>
        </p:nvSpPr>
        <p:spPr>
          <a:xfrm>
            <a:off x="4492896" y="3647808"/>
            <a:ext cx="7116792" cy="403278"/>
          </a:xfrm>
        </p:spPr>
        <p:txBody>
          <a:bodyPr anchor="ctr" anchorCtr="0">
            <a:noAutofit/>
          </a:bodyPr>
          <a:lstStyle>
            <a:lvl1pPr marL="0" indent="0" algn="l">
              <a:spcBef>
                <a:spcPct val="20000"/>
              </a:spcBef>
              <a:buFont typeface="Wingdings" pitchFamily="2" charset="2"/>
              <a:buNone/>
              <a:defRPr sz="2400" b="0">
                <a:solidFill>
                  <a:schemeClr val="bg1"/>
                </a:solidFill>
              </a:defRPr>
            </a:lvl1pPr>
          </a:lstStyle>
          <a:p>
            <a:pPr lvl="0"/>
            <a:r>
              <a:rPr lang="en-US" altLang="en-US" noProof="0" dirty="0"/>
              <a:t>Click to edit Master subtitle style</a:t>
            </a:r>
          </a:p>
        </p:txBody>
      </p:sp>
      <p:sp>
        <p:nvSpPr>
          <p:cNvPr id="5138" name="Rectangle 18"/>
          <p:cNvSpPr>
            <a:spLocks noGrp="1" noChangeArrowheads="1"/>
          </p:cNvSpPr>
          <p:nvPr>
            <p:ph type="ctrTitle"/>
          </p:nvPr>
        </p:nvSpPr>
        <p:spPr>
          <a:xfrm>
            <a:off x="4494362" y="2863979"/>
            <a:ext cx="7116792" cy="646331"/>
          </a:xfrm>
        </p:spPr>
        <p:txBody>
          <a:bodyPr wrap="square">
            <a:spAutoFit/>
          </a:bodyPr>
          <a:lstStyle>
            <a:lvl1pPr algn="l">
              <a:defRPr sz="3600">
                <a:solidFill>
                  <a:schemeClr val="bg1"/>
                </a:solidFill>
              </a:defRPr>
            </a:lvl1pPr>
          </a:lstStyle>
          <a:p>
            <a:pPr lvl="0"/>
            <a:r>
              <a:rPr lang="en-US" altLang="en-US" noProof="0" dirty="0"/>
              <a:t>Click to edit Master title style</a:t>
            </a:r>
          </a:p>
        </p:txBody>
      </p:sp>
    </p:spTree>
    <p:extLst>
      <p:ext uri="{BB962C8B-B14F-4D97-AF65-F5344CB8AC3E}">
        <p14:creationId xmlns:p14="http://schemas.microsoft.com/office/powerpoint/2010/main" val="1783234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5">
            <a:extLst>
              <a:ext uri="{FF2B5EF4-FFF2-40B4-BE49-F238E27FC236}">
                <a16:creationId xmlns:a16="http://schemas.microsoft.com/office/drawing/2014/main" id="{9DDB3ACF-A075-4C4A-8EDB-120501DE7DB0}"/>
              </a:ext>
            </a:extLst>
          </p:cNvPr>
          <p:cNvSpPr>
            <a:spLocks noGrp="1"/>
          </p:cNvSpPr>
          <p:nvPr>
            <p:ph type="body" sz="quarter" idx="12"/>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35911907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614A9FCC-C290-4F7C-ABC5-F18EFAC4B7A5}"/>
              </a:ext>
            </a:extLst>
          </p:cNvPr>
          <p:cNvSpPr>
            <a:spLocks noGrp="1"/>
          </p:cNvSpPr>
          <p:nvPr>
            <p:ph idx="1"/>
          </p:nvPr>
        </p:nvSpPr>
        <p:spPr>
          <a:xfrm>
            <a:off x="495300"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8A5D707B-6C22-4A91-9EC1-617C186848AF}"/>
              </a:ext>
            </a:extLst>
          </p:cNvPr>
          <p:cNvSpPr>
            <a:spLocks noGrp="1"/>
          </p:cNvSpPr>
          <p:nvPr>
            <p:ph idx="10"/>
          </p:nvPr>
        </p:nvSpPr>
        <p:spPr>
          <a:xfrm>
            <a:off x="4705351"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432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6097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52C46741-C232-4B1B-B3B8-57CDF1A7187B}"/>
              </a:ext>
            </a:extLst>
          </p:cNvPr>
          <p:cNvSpPr>
            <a:spLocks noGrp="1"/>
          </p:cNvSpPr>
          <p:nvPr>
            <p:ph idx="10"/>
          </p:nvPr>
        </p:nvSpPr>
        <p:spPr>
          <a:xfrm>
            <a:off x="4705351" y="16097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5">
            <a:extLst>
              <a:ext uri="{FF2B5EF4-FFF2-40B4-BE49-F238E27FC236}">
                <a16:creationId xmlns:a16="http://schemas.microsoft.com/office/drawing/2014/main" id="{9106ED34-F5F4-45C3-9F00-59C0106F261C}"/>
              </a:ext>
            </a:extLst>
          </p:cNvPr>
          <p:cNvSpPr>
            <a:spLocks noGrp="1"/>
          </p:cNvSpPr>
          <p:nvPr>
            <p:ph type="body" sz="quarter" idx="11"/>
          </p:nvPr>
        </p:nvSpPr>
        <p:spPr>
          <a:xfrm>
            <a:off x="513588" y="11003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124887668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152C4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59455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28075"/>
            <a:ext cx="10363200" cy="1362075"/>
          </a:xfrm>
        </p:spPr>
        <p:txBody>
          <a:bodyPr anchor="ctr"/>
          <a:lstStyle>
            <a:lvl1pPr algn="ctr">
              <a:defRPr sz="4000" b="1" cap="all">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134910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laimer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5D8F48-2C33-194C-8C92-E700D144C39C}"/>
              </a:ext>
            </a:extLst>
          </p:cNvPr>
          <p:cNvSpPr/>
          <p:nvPr userDrawn="1"/>
        </p:nvSpPr>
        <p:spPr>
          <a:xfrm>
            <a:off x="-179" y="0"/>
            <a:ext cx="12192000" cy="6858000"/>
          </a:xfrm>
          <a:prstGeom prst="rect">
            <a:avLst/>
          </a:prstGeom>
          <a:solidFill>
            <a:srgbClr val="152C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15" dirty="0"/>
              <a:t> 	</a:t>
            </a:r>
          </a:p>
        </p:txBody>
      </p:sp>
      <p:grpSp>
        <p:nvGrpSpPr>
          <p:cNvPr id="17" name="Group 16"/>
          <p:cNvGrpSpPr>
            <a:grpSpLocks noChangeAspect="1"/>
          </p:cNvGrpSpPr>
          <p:nvPr userDrawn="1"/>
        </p:nvGrpSpPr>
        <p:grpSpPr bwMode="auto">
          <a:xfrm>
            <a:off x="-179" y="0"/>
            <a:ext cx="4079875" cy="6861175"/>
            <a:chOff x="-2" y="0"/>
            <a:chExt cx="2570" cy="4322"/>
          </a:xfrm>
          <a:solidFill>
            <a:srgbClr val="143650"/>
          </a:solidFill>
        </p:grpSpPr>
        <p:sp>
          <p:nvSpPr>
            <p:cNvPr id="18" name="Freeform 5"/>
            <p:cNvSpPr>
              <a:spLocks/>
            </p:cNvSpPr>
            <p:nvPr userDrawn="1"/>
          </p:nvSpPr>
          <p:spPr bwMode="auto">
            <a:xfrm>
              <a:off x="-2" y="1538"/>
              <a:ext cx="2570" cy="2784"/>
            </a:xfrm>
            <a:custGeom>
              <a:avLst/>
              <a:gdLst>
                <a:gd name="T0" fmla="*/ 1040 w 1280"/>
                <a:gd name="T1" fmla="*/ 1388 h 1388"/>
                <a:gd name="T2" fmla="*/ 1280 w 1280"/>
                <a:gd name="T3" fmla="*/ 1388 h 1388"/>
                <a:gd name="T4" fmla="*/ 1280 w 1280"/>
                <a:gd name="T5" fmla="*/ 1048 h 1388"/>
                <a:gd name="T6" fmla="*/ 0 w 1280"/>
                <a:gd name="T7" fmla="*/ 0 h 1388"/>
                <a:gd name="T8" fmla="*/ 0 w 1280"/>
                <a:gd name="T9" fmla="*/ 664 h 1388"/>
                <a:gd name="T10" fmla="*/ 1040 w 1280"/>
                <a:gd name="T11" fmla="*/ 1388 h 1388"/>
              </a:gdLst>
              <a:ahLst/>
              <a:cxnLst>
                <a:cxn ang="0">
                  <a:pos x="T0" y="T1"/>
                </a:cxn>
                <a:cxn ang="0">
                  <a:pos x="T2" y="T3"/>
                </a:cxn>
                <a:cxn ang="0">
                  <a:pos x="T4" y="T5"/>
                </a:cxn>
                <a:cxn ang="0">
                  <a:pos x="T6" y="T7"/>
                </a:cxn>
                <a:cxn ang="0">
                  <a:pos x="T8" y="T9"/>
                </a:cxn>
                <a:cxn ang="0">
                  <a:pos x="T10" y="T11"/>
                </a:cxn>
              </a:cxnLst>
              <a:rect l="0" t="0" r="r" b="b"/>
              <a:pathLst>
                <a:path w="1280" h="1388">
                  <a:moveTo>
                    <a:pt x="1040" y="1388"/>
                  </a:moveTo>
                  <a:cubicBezTo>
                    <a:pt x="1280" y="1388"/>
                    <a:pt x="1280" y="1388"/>
                    <a:pt x="1280" y="1388"/>
                  </a:cubicBezTo>
                  <a:cubicBezTo>
                    <a:pt x="1280" y="1048"/>
                    <a:pt x="1280" y="1048"/>
                    <a:pt x="1280" y="1048"/>
                  </a:cubicBezTo>
                  <a:cubicBezTo>
                    <a:pt x="747" y="841"/>
                    <a:pt x="299" y="471"/>
                    <a:pt x="0" y="0"/>
                  </a:cubicBezTo>
                  <a:cubicBezTo>
                    <a:pt x="0" y="664"/>
                    <a:pt x="0" y="664"/>
                    <a:pt x="0" y="664"/>
                  </a:cubicBezTo>
                  <a:cubicBezTo>
                    <a:pt x="289" y="971"/>
                    <a:pt x="643" y="1219"/>
                    <a:pt x="1040" y="13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6"/>
            <p:cNvSpPr>
              <a:spLocks/>
            </p:cNvSpPr>
            <p:nvPr userDrawn="1"/>
          </p:nvSpPr>
          <p:spPr bwMode="auto">
            <a:xfrm>
              <a:off x="1946" y="0"/>
              <a:ext cx="622" cy="832"/>
            </a:xfrm>
            <a:custGeom>
              <a:avLst/>
              <a:gdLst>
                <a:gd name="T0" fmla="*/ 310 w 310"/>
                <a:gd name="T1" fmla="*/ 415 h 415"/>
                <a:gd name="T2" fmla="*/ 310 w 310"/>
                <a:gd name="T3" fmla="*/ 0 h 415"/>
                <a:gd name="T4" fmla="*/ 0 w 310"/>
                <a:gd name="T5" fmla="*/ 0 h 415"/>
                <a:gd name="T6" fmla="*/ 310 w 310"/>
                <a:gd name="T7" fmla="*/ 415 h 415"/>
              </a:gdLst>
              <a:ahLst/>
              <a:cxnLst>
                <a:cxn ang="0">
                  <a:pos x="T0" y="T1"/>
                </a:cxn>
                <a:cxn ang="0">
                  <a:pos x="T2" y="T3"/>
                </a:cxn>
                <a:cxn ang="0">
                  <a:pos x="T4" y="T5"/>
                </a:cxn>
                <a:cxn ang="0">
                  <a:pos x="T6" y="T7"/>
                </a:cxn>
              </a:cxnLst>
              <a:rect l="0" t="0" r="r" b="b"/>
              <a:pathLst>
                <a:path w="310" h="415">
                  <a:moveTo>
                    <a:pt x="310" y="415"/>
                  </a:moveTo>
                  <a:cubicBezTo>
                    <a:pt x="310" y="0"/>
                    <a:pt x="310" y="0"/>
                    <a:pt x="310" y="0"/>
                  </a:cubicBezTo>
                  <a:cubicBezTo>
                    <a:pt x="0" y="0"/>
                    <a:pt x="0" y="0"/>
                    <a:pt x="0" y="0"/>
                  </a:cubicBezTo>
                  <a:cubicBezTo>
                    <a:pt x="77" y="156"/>
                    <a:pt x="182" y="297"/>
                    <a:pt x="310"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7"/>
            <p:cNvSpPr>
              <a:spLocks/>
            </p:cNvSpPr>
            <p:nvPr userDrawn="1"/>
          </p:nvSpPr>
          <p:spPr bwMode="auto">
            <a:xfrm>
              <a:off x="205" y="0"/>
              <a:ext cx="2363" cy="2750"/>
            </a:xfrm>
            <a:custGeom>
              <a:avLst/>
              <a:gdLst>
                <a:gd name="T0" fmla="*/ 1177 w 1177"/>
                <a:gd name="T1" fmla="*/ 1371 h 1371"/>
                <a:gd name="T2" fmla="*/ 1177 w 1177"/>
                <a:gd name="T3" fmla="*/ 918 h 1371"/>
                <a:gd name="T4" fmla="*/ 425 w 1177"/>
                <a:gd name="T5" fmla="*/ 0 h 1371"/>
                <a:gd name="T6" fmla="*/ 0 w 1177"/>
                <a:gd name="T7" fmla="*/ 0 h 1371"/>
                <a:gd name="T8" fmla="*/ 1177 w 1177"/>
                <a:gd name="T9" fmla="*/ 1371 h 1371"/>
              </a:gdLst>
              <a:ahLst/>
              <a:cxnLst>
                <a:cxn ang="0">
                  <a:pos x="T0" y="T1"/>
                </a:cxn>
                <a:cxn ang="0">
                  <a:pos x="T2" y="T3"/>
                </a:cxn>
                <a:cxn ang="0">
                  <a:pos x="T4" y="T5"/>
                </a:cxn>
                <a:cxn ang="0">
                  <a:pos x="T6" y="T7"/>
                </a:cxn>
                <a:cxn ang="0">
                  <a:pos x="T8" y="T9"/>
                </a:cxn>
              </a:cxnLst>
              <a:rect l="0" t="0" r="r" b="b"/>
              <a:pathLst>
                <a:path w="1177" h="1371">
                  <a:moveTo>
                    <a:pt x="1177" y="1371"/>
                  </a:moveTo>
                  <a:cubicBezTo>
                    <a:pt x="1177" y="918"/>
                    <a:pt x="1177" y="918"/>
                    <a:pt x="1177" y="918"/>
                  </a:cubicBezTo>
                  <a:cubicBezTo>
                    <a:pt x="832" y="705"/>
                    <a:pt x="564" y="382"/>
                    <a:pt x="425" y="0"/>
                  </a:cubicBezTo>
                  <a:cubicBezTo>
                    <a:pt x="0" y="0"/>
                    <a:pt x="0" y="0"/>
                    <a:pt x="0" y="0"/>
                  </a:cubicBezTo>
                  <a:cubicBezTo>
                    <a:pt x="176" y="603"/>
                    <a:pt x="610" y="1101"/>
                    <a:pt x="1177" y="1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0" name="Rectangle 8"/>
          <p:cNvSpPr>
            <a:spLocks noChangeArrowheads="1"/>
          </p:cNvSpPr>
          <p:nvPr userDrawn="1"/>
        </p:nvSpPr>
        <p:spPr bwMode="auto">
          <a:xfrm>
            <a:off x="4774608" y="3870960"/>
            <a:ext cx="642679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1pPr>
            <a:lvl2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2pPr>
            <a:lvl3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3pPr>
            <a:lvl4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4pPr>
            <a:lvl5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5pPr>
            <a:lvl6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6pPr>
            <a:lvl7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7pPr>
            <a:lvl8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8pPr>
            <a:lvl9pPr eaLnBrk="0" fontAlgn="base" hangingPunct="0">
              <a:spcBef>
                <a:spcPct val="0"/>
              </a:spcBef>
              <a:spcAft>
                <a:spcPct val="0"/>
              </a:spcAft>
              <a:tabLst>
                <a:tab pos="146050" algn="l"/>
                <a:tab pos="1463675" algn="l"/>
                <a:tab pos="1633538" algn="l"/>
                <a:tab pos="2800350" algn="l"/>
                <a:tab pos="29876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r>
              <a:rPr kumimoji="0" lang="en-GB" altLang="en-US" sz="900" b="1"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Howden Reinsurance Brokers Limited</a:t>
            </a: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r>
              <a:rPr kumimoji="0" lang="en-GB" altLang="en-US" sz="900" b="0"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One Creechurch Place, London, EC3A 5AF</a:t>
            </a: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r>
              <a:rPr kumimoji="0" lang="en-GB" altLang="en-US" sz="900" b="0"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T	+44 (0)20 7623 3806</a:t>
            </a:r>
            <a:br>
              <a:rPr kumimoji="0" lang="en-GB" altLang="en-US" sz="900" b="0"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br>
            <a:r>
              <a:rPr kumimoji="0" lang="en-GB" altLang="en-US" sz="900" b="0"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E	enquiry@howdenRE.com</a:t>
            </a: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r>
              <a:rPr kumimoji="0" lang="en-GB" altLang="en-US" sz="900" b="1"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rPr>
              <a:t>www.howdenspecialty.com</a:t>
            </a:r>
            <a:endParaRPr kumimoji="0" lang="en-GB" altLang="en-US" sz="900" b="0" i="0" u="none" strike="noStrike" cap="none" normalizeH="0" baseline="0" dirty="0">
              <a:ln>
                <a:noFill/>
              </a:ln>
              <a:solidFill>
                <a:srgbClr val="FFFFFF"/>
              </a:solidFill>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endParaRPr kumimoji="0" lang="en-GB" altLang="en-US" sz="900" b="0" i="0" u="none" strike="noStrike" cap="none" normalizeH="0" baseline="0" dirty="0">
              <a:ln>
                <a:noFill/>
              </a:ln>
              <a:solidFill>
                <a:srgbClr val="FFFFF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r>
              <a:rPr kumimoji="0" lang="en-GB" altLang="en-US" sz="700" b="0" i="0" u="none" strike="noStrike" cap="none" normalizeH="0" baseline="0" dirty="0">
                <a:ln>
                  <a:noFill/>
                </a:ln>
                <a:solidFill>
                  <a:srgbClr val="FFFFFF"/>
                </a:solidFill>
                <a:effectLst/>
                <a:latin typeface="Arial" panose="020B0604020202020204" pitchFamily="34" charset="0"/>
                <a:ea typeface="Arial" panose="020B0604020202020204" pitchFamily="34" charset="0"/>
              </a:rPr>
              <a:t>This document or any portion of the information it contains may not be copied or reproduced in any form without the permission of Howden.</a:t>
            </a: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endParaRPr kumimoji="0" lang="en-GB" altLang="en-US" sz="700" b="0" i="0" u="none" strike="noStrike" cap="none" normalizeH="0" baseline="0" dirty="0">
              <a:ln>
                <a:noFill/>
              </a:ln>
              <a:solidFill>
                <a:srgbClr val="FFFFFF"/>
              </a:solidFill>
              <a:effectLst/>
              <a:latin typeface="Arial" panose="020B0604020202020204" pitchFamily="34" charset="0"/>
              <a:ea typeface="Arial" panose="020B0604020202020204" pitchFamily="34" charset="0"/>
            </a:endParaRPr>
          </a:p>
          <a:p>
            <a:r>
              <a:rPr lang="en-GB" sz="700" kern="1200" dirty="0">
                <a:solidFill>
                  <a:schemeClr val="bg1"/>
                </a:solidFill>
                <a:effectLst/>
                <a:latin typeface="Arial" panose="020B0604020202020204" pitchFamily="34" charset="0"/>
                <a:ea typeface="+mn-ea"/>
                <a:cs typeface="+mn-cs"/>
              </a:rPr>
              <a:t>Howden RE is a trading name of Howden Reinsurance Brokers Limited, part of Howden Group Holdings. Howden Reinsurance Brokers Limited is authorised and regulated by the Financial Conduct Authority in respect of general (re)insurance business. Registered in England and Wales under company registration number 7142031. Registered Office: One Creechurch Place, London EC3A 5AF.  Calls may be monitored and recorded for quality assurance purposes.</a:t>
            </a: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endParaRPr kumimoji="0" lang="en-GB" altLang="en-US" sz="700" b="0" i="0" u="none" strike="noStrike" cap="none" normalizeH="0" baseline="0" dirty="0">
              <a:ln>
                <a:noFill/>
              </a:ln>
              <a:solidFill>
                <a:srgbClr val="FFFFFF"/>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46050" algn="l"/>
                <a:tab pos="1463675" algn="l"/>
                <a:tab pos="1633538" algn="l"/>
                <a:tab pos="2800350" algn="l"/>
                <a:tab pos="2987675" algn="l"/>
              </a:tabLst>
            </a:pPr>
            <a:r>
              <a:rPr kumimoji="0" lang="en-GB" altLang="en-US" sz="700" b="0" i="0" u="none" strike="noStrike" cap="none" normalizeH="0" baseline="0" dirty="0">
                <a:ln>
                  <a:noFill/>
                </a:ln>
                <a:solidFill>
                  <a:srgbClr val="FFFFFF"/>
                </a:solidFill>
                <a:effectLst/>
                <a:latin typeface="Arial" panose="020B0604020202020204" pitchFamily="34" charset="0"/>
                <a:ea typeface="Arial" panose="020B0604020202020204" pitchFamily="34" charset="0"/>
              </a:rPr>
              <a:t>Copyright © 2020</a:t>
            </a:r>
            <a:r>
              <a:rPr kumimoji="0" lang="en-GB" altLang="en-US" sz="800" b="0" i="0" u="none" strike="noStrike" cap="none" normalizeH="0" baseline="0" dirty="0">
                <a:ln>
                  <a:noFill/>
                </a:ln>
                <a:solidFill>
                  <a:schemeClr val="tx1"/>
                </a:solidFill>
                <a:effectLst/>
                <a:latin typeface="Arial" panose="020B060402020202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descr="A picture containing text, clipart&#10;&#10;Description automatically generated">
            <a:extLst>
              <a:ext uri="{FF2B5EF4-FFF2-40B4-BE49-F238E27FC236}">
                <a16:creationId xmlns:a16="http://schemas.microsoft.com/office/drawing/2014/main" id="{ECDACF8C-DA1F-4894-6755-6564469D0A85}"/>
              </a:ext>
            </a:extLst>
          </p:cNvPr>
          <p:cNvPicPr>
            <a:picLocks noChangeAspect="1"/>
          </p:cNvPicPr>
          <p:nvPr userDrawn="1"/>
        </p:nvPicPr>
        <p:blipFill>
          <a:blip r:embed="rId2"/>
          <a:stretch>
            <a:fillRect/>
          </a:stretch>
        </p:blipFill>
        <p:spPr>
          <a:xfrm>
            <a:off x="8816472" y="764341"/>
            <a:ext cx="2519570" cy="1037470"/>
          </a:xfrm>
          <a:prstGeom prst="rect">
            <a:avLst/>
          </a:prstGeom>
        </p:spPr>
      </p:pic>
    </p:spTree>
    <p:extLst>
      <p:ext uri="{BB962C8B-B14F-4D97-AF65-F5344CB8AC3E}">
        <p14:creationId xmlns:p14="http://schemas.microsoft.com/office/powerpoint/2010/main" val="63034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5">
            <a:extLst>
              <a:ext uri="{FF2B5EF4-FFF2-40B4-BE49-F238E27FC236}">
                <a16:creationId xmlns:a16="http://schemas.microsoft.com/office/drawing/2014/main" id="{DCDD6E42-4C51-487A-9740-CA032097BEE9}"/>
              </a:ext>
            </a:extLst>
          </p:cNvPr>
          <p:cNvSpPr>
            <a:spLocks noGrp="1"/>
          </p:cNvSpPr>
          <p:nvPr>
            <p:ph type="body" sz="quarter" idx="10"/>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245738496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2" y="228552"/>
            <a:ext cx="11165416" cy="417512"/>
          </a:xfrm>
        </p:spPr>
        <p:txBody>
          <a:bodyPr/>
          <a:lstStyle/>
          <a:p>
            <a:r>
              <a:rPr lang="en-US" dirty="0"/>
              <a:t>Click to edit Master title style</a:t>
            </a:r>
          </a:p>
        </p:txBody>
      </p:sp>
      <p:sp>
        <p:nvSpPr>
          <p:cNvPr id="3" name="Content Placeholder 2"/>
          <p:cNvSpPr>
            <a:spLocks noGrp="1"/>
          </p:cNvSpPr>
          <p:nvPr>
            <p:ph idx="1" hasCustomPrompt="1"/>
          </p:nvPr>
        </p:nvSpPr>
        <p:spPr>
          <a:xfrm>
            <a:off x="495301" y="1368425"/>
            <a:ext cx="11165417" cy="4256088"/>
          </a:xfrm>
        </p:spPr>
        <p:txBody>
          <a:bodyPr>
            <a:noAutofit/>
          </a:bodyPr>
          <a:lstStyle>
            <a:lvl1pPr>
              <a:defRPr sz="1800"/>
            </a:lvl1pPr>
            <a:lvl2pPr>
              <a:defRPr sz="1700"/>
            </a:lvl2pPr>
            <a:lvl3pPr>
              <a:defRPr sz="1600"/>
            </a:lvl3pPr>
            <a:lvl4pPr>
              <a:defRPr sz="1600"/>
            </a:lvl4pPr>
            <a:lvl5pPr>
              <a:defRPr sz="1600"/>
            </a:lvl5p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US" dirty="0"/>
          </a:p>
        </p:txBody>
      </p:sp>
    </p:spTree>
    <p:extLst>
      <p:ext uri="{BB962C8B-B14F-4D97-AF65-F5344CB8AC3E}">
        <p14:creationId xmlns:p14="http://schemas.microsoft.com/office/powerpoint/2010/main" val="410152664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Title and Content w/ Takeaway">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1" y="1736725"/>
            <a:ext cx="1116541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3058974-F894-4296-B2A4-E33879DD6112}"/>
              </a:ext>
            </a:extLst>
          </p:cNvPr>
          <p:cNvSpPr>
            <a:spLocks noGrp="1"/>
          </p:cNvSpPr>
          <p:nvPr>
            <p:ph type="body" sz="quarter" idx="10"/>
          </p:nvPr>
        </p:nvSpPr>
        <p:spPr>
          <a:xfrm>
            <a:off x="513588" y="10876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solidFill>
                  <a:srgbClr val="152C46"/>
                </a:solidFill>
              </a:defRPr>
            </a:lvl1pPr>
          </a:lstStyle>
          <a:p>
            <a:pPr lvl="0"/>
            <a:r>
              <a:rPr lang="en-US" dirty="0"/>
              <a:t>Edit Master text styles</a:t>
            </a:r>
          </a:p>
        </p:txBody>
      </p:sp>
    </p:spTree>
    <p:extLst>
      <p:ext uri="{BB962C8B-B14F-4D97-AF65-F5344CB8AC3E}">
        <p14:creationId xmlns:p14="http://schemas.microsoft.com/office/powerpoint/2010/main" val="6383653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64907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5">
            <a:extLst>
              <a:ext uri="{FF2B5EF4-FFF2-40B4-BE49-F238E27FC236}">
                <a16:creationId xmlns:a16="http://schemas.microsoft.com/office/drawing/2014/main" id="{DCDD6E42-4C51-487A-9740-CA032097BEE9}"/>
              </a:ext>
            </a:extLst>
          </p:cNvPr>
          <p:cNvSpPr>
            <a:spLocks noGrp="1"/>
          </p:cNvSpPr>
          <p:nvPr>
            <p:ph type="body" sz="quarter" idx="10"/>
          </p:nvPr>
        </p:nvSpPr>
        <p:spPr>
          <a:xfrm>
            <a:off x="513588" y="1113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Tree>
    <p:extLst>
      <p:ext uri="{BB962C8B-B14F-4D97-AF65-F5344CB8AC3E}">
        <p14:creationId xmlns:p14="http://schemas.microsoft.com/office/powerpoint/2010/main" val="285169152"/>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0382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Text Box">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CADCEF1-1661-4E83-93A0-F04F647B7D36}"/>
              </a:ext>
            </a:extLst>
          </p:cNvPr>
          <p:cNvSpPr>
            <a:spLocks noGrp="1"/>
          </p:cNvSpPr>
          <p:nvPr>
            <p:ph idx="11"/>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00664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al Text Box w/ Take 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1368425"/>
            <a:ext cx="5480051"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55A194D5-B674-459F-94A7-CD1A3B3169A6}"/>
              </a:ext>
            </a:extLst>
          </p:cNvPr>
          <p:cNvSpPr>
            <a:spLocks noGrp="1"/>
          </p:cNvSpPr>
          <p:nvPr>
            <p:ph type="body" sz="quarter" idx="11"/>
          </p:nvPr>
        </p:nvSpPr>
        <p:spPr>
          <a:xfrm>
            <a:off x="513588" y="859068"/>
            <a:ext cx="11164824" cy="374419"/>
          </a:xfrm>
          <a:solidFill>
            <a:srgbClr val="F7B041"/>
          </a:solidFill>
          <a:ln w="12700">
            <a:solidFill>
              <a:schemeClr val="accent1"/>
            </a:solidFill>
            <a:miter lim="800000"/>
          </a:ln>
          <a:effectLst>
            <a:outerShdw dist="53340" dir="2700000" algn="ctr" rotWithShape="0">
              <a:srgbClr val="DDDDDD"/>
            </a:outerShdw>
          </a:effectLst>
        </p:spPr>
        <p:txBody>
          <a:bodyPr anchor="ctr">
            <a:normAutofit/>
          </a:bodyPr>
          <a:lstStyle>
            <a:lvl1pPr marL="0" indent="0" algn="ctr">
              <a:buNone/>
              <a:defRPr sz="1400" i="1"/>
            </a:lvl1pPr>
          </a:lstStyle>
          <a:p>
            <a:pPr lvl="0"/>
            <a:r>
              <a:rPr lang="en-US"/>
              <a:t>Edit Master text styles</a:t>
            </a:r>
          </a:p>
        </p:txBody>
      </p:sp>
      <p:sp>
        <p:nvSpPr>
          <p:cNvPr id="7" name="Content Placeholder 2">
            <a:extLst>
              <a:ext uri="{FF2B5EF4-FFF2-40B4-BE49-F238E27FC236}">
                <a16:creationId xmlns:a16="http://schemas.microsoft.com/office/drawing/2014/main" id="{1028677A-9F64-4ADE-B567-60F0188536C1}"/>
              </a:ext>
            </a:extLst>
          </p:cNvPr>
          <p:cNvSpPr>
            <a:spLocks noGrp="1"/>
          </p:cNvSpPr>
          <p:nvPr>
            <p:ph idx="12"/>
          </p:nvPr>
        </p:nvSpPr>
        <p:spPr>
          <a:xfrm>
            <a:off x="6178551" y="1368425"/>
            <a:ext cx="5482167"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02989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ual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99979795-F39B-48A8-8EC8-80F43110FA0D}"/>
              </a:ext>
            </a:extLst>
          </p:cNvPr>
          <p:cNvSpPr>
            <a:spLocks noGrp="1"/>
          </p:cNvSpPr>
          <p:nvPr>
            <p:ph idx="11"/>
          </p:nvPr>
        </p:nvSpPr>
        <p:spPr>
          <a:xfrm>
            <a:off x="495300" y="1368425"/>
            <a:ext cx="6955368"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6A032FD8-2574-4690-8DD3-FF8C6DEA0DBB}"/>
              </a:ext>
            </a:extLst>
          </p:cNvPr>
          <p:cNvSpPr>
            <a:spLocks noGrp="1"/>
          </p:cNvSpPr>
          <p:nvPr>
            <p:ph idx="1"/>
          </p:nvPr>
        </p:nvSpPr>
        <p:spPr>
          <a:xfrm>
            <a:off x="7646502" y="1368425"/>
            <a:ext cx="4014216" cy="4256088"/>
          </a:xfrm>
        </p:spPr>
        <p:txBody>
          <a:bodyPr>
            <a:normAutofit/>
          </a:bodyPr>
          <a:lstStyle>
            <a:lvl1pPr>
              <a:defRPr sz="1400"/>
            </a:lvl1pPr>
            <a:lvl2pPr>
              <a:defRPr sz="1400"/>
            </a:lvl2pPr>
            <a:lvl3pPr>
              <a:defRPr sz="12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97450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495301" y="1342547"/>
            <a:ext cx="11165417"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51" name="Rectangle 27"/>
          <p:cNvSpPr>
            <a:spLocks noChangeArrowheads="1"/>
          </p:cNvSpPr>
          <p:nvPr/>
        </p:nvSpPr>
        <p:spPr bwMode="auto">
          <a:xfrm>
            <a:off x="517657" y="6492159"/>
            <a:ext cx="719667" cy="22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spcBef>
                <a:spcPct val="0"/>
              </a:spcBef>
              <a:buClrTx/>
              <a:buSzTx/>
              <a:buFontTx/>
              <a:buNone/>
            </a:pPr>
            <a:fld id="{031D9183-D896-4265-8F24-3747F7348211}" type="slidenum">
              <a:rPr lang="en-US" altLang="en-US" sz="1000" b="0">
                <a:solidFill>
                  <a:srgbClr val="152C46"/>
                </a:solidFill>
              </a:rPr>
              <a:pPr algn="l" eaLnBrk="0" hangingPunct="0">
                <a:spcBef>
                  <a:spcPct val="0"/>
                </a:spcBef>
                <a:buClrTx/>
                <a:buSzTx/>
                <a:buFontTx/>
                <a:buNone/>
              </a:pPr>
              <a:t>‹#›</a:t>
            </a:fld>
            <a:endParaRPr lang="en-US" altLang="en-US" sz="1000" b="0" dirty="0">
              <a:solidFill>
                <a:srgbClr val="152C46"/>
              </a:solidFill>
            </a:endParaRPr>
          </a:p>
        </p:txBody>
      </p:sp>
      <p:sp>
        <p:nvSpPr>
          <p:cNvPr id="1037" name="Rectangle 13"/>
          <p:cNvSpPr>
            <a:spLocks noGrp="1" noChangeArrowheads="1"/>
          </p:cNvSpPr>
          <p:nvPr userDrawn="1">
            <p:ph type="title"/>
          </p:nvPr>
        </p:nvSpPr>
        <p:spPr bwMode="auto">
          <a:xfrm>
            <a:off x="495302" y="228552"/>
            <a:ext cx="11165416"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33" name="Rectangle 32">
            <a:extLst>
              <a:ext uri="{FF2B5EF4-FFF2-40B4-BE49-F238E27FC236}">
                <a16:creationId xmlns:a16="http://schemas.microsoft.com/office/drawing/2014/main" id="{C1B0F48F-CF66-467B-B93A-5C1D4D839814}"/>
              </a:ext>
            </a:extLst>
          </p:cNvPr>
          <p:cNvSpPr/>
          <p:nvPr userDrawn="1"/>
        </p:nvSpPr>
        <p:spPr bwMode="auto">
          <a:xfrm>
            <a:off x="604886" y="725932"/>
            <a:ext cx="722376" cy="73152"/>
          </a:xfrm>
          <a:prstGeom prst="rect">
            <a:avLst/>
          </a:prstGeom>
          <a:solidFill>
            <a:srgbClr val="EEBC58"/>
          </a:solidFill>
          <a:ln w="12700" cap="flat" cmpd="sng" algn="ctr">
            <a:solidFill>
              <a:srgbClr val="F7B04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38238040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6" r:id="rId4"/>
    <p:sldLayoutId id="2147483672" r:id="rId5"/>
    <p:sldLayoutId id="2147483667" r:id="rId6"/>
    <p:sldLayoutId id="2147483673" r:id="rId7"/>
    <p:sldLayoutId id="2147483674" r:id="rId8"/>
    <p:sldLayoutId id="2147483677" r:id="rId9"/>
    <p:sldLayoutId id="2147483678" r:id="rId10"/>
    <p:sldLayoutId id="2147483676" r:id="rId11"/>
    <p:sldLayoutId id="2147483675" r:id="rId12"/>
    <p:sldLayoutId id="2147483663" r:id="rId13"/>
    <p:sldLayoutId id="2147483671" r:id="rId14"/>
    <p:sldLayoutId id="2147483680" r:id="rId15"/>
    <p:sldLayoutId id="2147483683" r:id="rId16"/>
  </p:sldLayoutIdLst>
  <p:transition spd="med">
    <p:fade/>
  </p:transition>
  <p:txStyles>
    <p:titleStyle>
      <a:lvl1pPr algn="l" rtl="0" eaLnBrk="1" fontAlgn="base" hangingPunct="1">
        <a:spcBef>
          <a:spcPct val="0"/>
        </a:spcBef>
        <a:spcAft>
          <a:spcPct val="0"/>
        </a:spcAft>
        <a:defRPr sz="2800" b="1">
          <a:solidFill>
            <a:srgbClr val="152C46"/>
          </a:solidFill>
          <a:latin typeface="+mj-lt"/>
          <a:ea typeface="+mj-ea"/>
          <a:cs typeface="+mj-cs"/>
        </a:defRPr>
      </a:lvl1pPr>
      <a:lvl2pPr algn="l" rtl="0" eaLnBrk="1" fontAlgn="base" hangingPunct="1">
        <a:spcBef>
          <a:spcPct val="0"/>
        </a:spcBef>
        <a:spcAft>
          <a:spcPct val="0"/>
        </a:spcAft>
        <a:defRPr sz="2100" b="1">
          <a:solidFill>
            <a:srgbClr val="666666"/>
          </a:solidFill>
          <a:latin typeface="Arial" charset="0"/>
        </a:defRPr>
      </a:lvl2pPr>
      <a:lvl3pPr algn="l" rtl="0" eaLnBrk="1" fontAlgn="base" hangingPunct="1">
        <a:spcBef>
          <a:spcPct val="0"/>
        </a:spcBef>
        <a:spcAft>
          <a:spcPct val="0"/>
        </a:spcAft>
        <a:defRPr sz="2100" b="1">
          <a:solidFill>
            <a:srgbClr val="666666"/>
          </a:solidFill>
          <a:latin typeface="Arial" charset="0"/>
        </a:defRPr>
      </a:lvl3pPr>
      <a:lvl4pPr algn="l" rtl="0" eaLnBrk="1" fontAlgn="base" hangingPunct="1">
        <a:spcBef>
          <a:spcPct val="0"/>
        </a:spcBef>
        <a:spcAft>
          <a:spcPct val="0"/>
        </a:spcAft>
        <a:defRPr sz="2100" b="1">
          <a:solidFill>
            <a:srgbClr val="666666"/>
          </a:solidFill>
          <a:latin typeface="Arial" charset="0"/>
        </a:defRPr>
      </a:lvl4pPr>
      <a:lvl5pPr algn="l" rtl="0" eaLnBrk="1" fontAlgn="base" hangingPunct="1">
        <a:spcBef>
          <a:spcPct val="0"/>
        </a:spcBef>
        <a:spcAft>
          <a:spcPct val="0"/>
        </a:spcAft>
        <a:defRPr sz="2100" b="1">
          <a:solidFill>
            <a:srgbClr val="666666"/>
          </a:solidFill>
          <a:latin typeface="Arial" charset="0"/>
        </a:defRPr>
      </a:lvl5pPr>
      <a:lvl6pPr marL="457200" algn="l" rtl="0" eaLnBrk="1" fontAlgn="base" hangingPunct="1">
        <a:spcBef>
          <a:spcPct val="0"/>
        </a:spcBef>
        <a:spcAft>
          <a:spcPct val="0"/>
        </a:spcAft>
        <a:defRPr sz="2100" b="1">
          <a:solidFill>
            <a:srgbClr val="666666"/>
          </a:solidFill>
          <a:latin typeface="Arial" charset="0"/>
        </a:defRPr>
      </a:lvl6pPr>
      <a:lvl7pPr marL="914400" algn="l" rtl="0" eaLnBrk="1" fontAlgn="base" hangingPunct="1">
        <a:spcBef>
          <a:spcPct val="0"/>
        </a:spcBef>
        <a:spcAft>
          <a:spcPct val="0"/>
        </a:spcAft>
        <a:defRPr sz="2100" b="1">
          <a:solidFill>
            <a:srgbClr val="666666"/>
          </a:solidFill>
          <a:latin typeface="Arial" charset="0"/>
        </a:defRPr>
      </a:lvl7pPr>
      <a:lvl8pPr marL="1371600" algn="l" rtl="0" eaLnBrk="1" fontAlgn="base" hangingPunct="1">
        <a:spcBef>
          <a:spcPct val="0"/>
        </a:spcBef>
        <a:spcAft>
          <a:spcPct val="0"/>
        </a:spcAft>
        <a:defRPr sz="2100" b="1">
          <a:solidFill>
            <a:srgbClr val="666666"/>
          </a:solidFill>
          <a:latin typeface="Arial" charset="0"/>
        </a:defRPr>
      </a:lvl8pPr>
      <a:lvl9pPr marL="1828800" algn="l" rtl="0" eaLnBrk="1" fontAlgn="base" hangingPunct="1">
        <a:spcBef>
          <a:spcPct val="0"/>
        </a:spcBef>
        <a:spcAft>
          <a:spcPct val="0"/>
        </a:spcAft>
        <a:defRPr sz="2100" b="1">
          <a:solidFill>
            <a:srgbClr val="666666"/>
          </a:solidFill>
          <a:latin typeface="Arial" charset="0"/>
        </a:defRPr>
      </a:lvl9pPr>
    </p:titleStyle>
    <p:bodyStyle>
      <a:lvl1pPr marL="233363" indent="-230188" algn="l" rtl="0" eaLnBrk="1" fontAlgn="base" hangingPunct="1">
        <a:spcBef>
          <a:spcPts val="1000"/>
        </a:spcBef>
        <a:spcAft>
          <a:spcPct val="0"/>
        </a:spcAft>
        <a:buClr>
          <a:srgbClr val="152C46"/>
        </a:buClr>
        <a:buSzPct val="100000"/>
        <a:buFont typeface="Arial" panose="020B0604020202020204" pitchFamily="34" charset="0"/>
        <a:buChar char="•"/>
        <a:defRPr sz="1800" b="0">
          <a:solidFill>
            <a:srgbClr val="152C46"/>
          </a:solidFill>
          <a:latin typeface="+mn-lt"/>
          <a:ea typeface="+mn-ea"/>
          <a:cs typeface="+mn-cs"/>
        </a:defRPr>
      </a:lvl1pPr>
      <a:lvl2pPr marL="792163" indent="-269875" algn="l" rtl="0" eaLnBrk="1" fontAlgn="base" hangingPunct="1">
        <a:spcBef>
          <a:spcPct val="15000"/>
        </a:spcBef>
        <a:spcAft>
          <a:spcPct val="0"/>
        </a:spcAft>
        <a:buClr>
          <a:srgbClr val="152C46"/>
        </a:buClr>
        <a:buFont typeface="Symbol" pitchFamily="18" charset="2"/>
        <a:buChar char="-"/>
        <a:defRPr sz="1600">
          <a:solidFill>
            <a:srgbClr val="152C46"/>
          </a:solidFill>
          <a:latin typeface="+mn-lt"/>
        </a:defRPr>
      </a:lvl2pPr>
      <a:lvl3pPr marL="1200150" indent="-228600" algn="l" rtl="0" eaLnBrk="1" fontAlgn="base" hangingPunct="1">
        <a:spcBef>
          <a:spcPct val="5000"/>
        </a:spcBef>
        <a:spcAft>
          <a:spcPct val="0"/>
        </a:spcAft>
        <a:buClr>
          <a:srgbClr val="152C46"/>
        </a:buClr>
        <a:buSzPct val="85000"/>
        <a:buFont typeface="Symbol" pitchFamily="18" charset="2"/>
        <a:buChar char="·"/>
        <a:defRPr sz="1600" i="0">
          <a:solidFill>
            <a:srgbClr val="152C46"/>
          </a:solidFill>
          <a:latin typeface="+mn-lt"/>
        </a:defRPr>
      </a:lvl3pPr>
      <a:lvl4pPr marL="1608138" indent="-228600" algn="l" rtl="0" eaLnBrk="1" fontAlgn="base" hangingPunct="1">
        <a:spcBef>
          <a:spcPct val="5000"/>
        </a:spcBef>
        <a:spcAft>
          <a:spcPct val="0"/>
        </a:spcAft>
        <a:buClr>
          <a:srgbClr val="152C46"/>
        </a:buClr>
        <a:buFont typeface="Symbol" pitchFamily="18" charset="2"/>
        <a:buChar char="-"/>
        <a:defRPr sz="1600" i="0">
          <a:solidFill>
            <a:srgbClr val="152C46"/>
          </a:solidFill>
          <a:latin typeface="+mn-lt"/>
        </a:defRPr>
      </a:lvl4pPr>
      <a:lvl5pPr marL="2016125" indent="-228600" algn="l" rtl="0" eaLnBrk="1" fontAlgn="base" hangingPunct="1">
        <a:spcBef>
          <a:spcPct val="5000"/>
        </a:spcBef>
        <a:spcAft>
          <a:spcPct val="0"/>
        </a:spcAft>
        <a:buClr>
          <a:srgbClr val="152C46"/>
        </a:buClr>
        <a:buFont typeface="Arial" panose="020B0604020202020204" pitchFamily="34" charset="0"/>
        <a:buChar char="•"/>
        <a:defRPr sz="1600" i="0">
          <a:solidFill>
            <a:srgbClr val="152C4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jpe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emf"/></Relationships>
</file>

<file path=ppt/slides/_rels/slide3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1.emf"/><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emf"/></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eography_of_New_York_City"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ipground.com/tropical-cyclone-clipart.html"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en.wikipedia.org/wiki/Geography_of_New_York_City" TargetMode="Externa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2C46"/>
        </a:solidFill>
        <a:effectLst/>
      </p:bgPr>
    </p:bg>
    <p:spTree>
      <p:nvGrpSpPr>
        <p:cNvPr id="1" name=""/>
        <p:cNvGrpSpPr/>
        <p:nvPr/>
      </p:nvGrpSpPr>
      <p:grpSpPr>
        <a:xfrm>
          <a:off x="0" y="0"/>
          <a:ext cx="0" cy="0"/>
          <a:chOff x="0" y="0"/>
          <a:chExt cx="0" cy="0"/>
        </a:xfrm>
      </p:grpSpPr>
      <p:sp>
        <p:nvSpPr>
          <p:cNvPr id="23" name="Text Box 40">
            <a:extLst>
              <a:ext uri="{FF2B5EF4-FFF2-40B4-BE49-F238E27FC236}">
                <a16:creationId xmlns:a16="http://schemas.microsoft.com/office/drawing/2014/main" id="{090C9A5F-C170-4819-BAB3-740589991D6E}"/>
              </a:ext>
            </a:extLst>
          </p:cNvPr>
          <p:cNvSpPr txBox="1">
            <a:spLocks noChangeArrowheads="1"/>
          </p:cNvSpPr>
          <p:nvPr/>
        </p:nvSpPr>
        <p:spPr bwMode="auto">
          <a:xfrm>
            <a:off x="4493618" y="4203971"/>
            <a:ext cx="346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00000"/>
              </a:lnSpc>
            </a:pPr>
            <a:r>
              <a:rPr lang="en-US" altLang="en-US" sz="2400" b="0" dirty="0">
                <a:solidFill>
                  <a:schemeClr val="bg1"/>
                </a:solidFill>
                <a:effectLst>
                  <a:outerShdw blurRad="50800" dist="38100" dir="5400000" algn="t" rotWithShape="0">
                    <a:prstClr val="black">
                      <a:alpha val="40000"/>
                    </a:prstClr>
                  </a:outerShdw>
                </a:effectLst>
              </a:rPr>
              <a:t>NATHAN SCHWARTZ</a:t>
            </a:r>
          </a:p>
        </p:txBody>
      </p:sp>
      <p:sp>
        <p:nvSpPr>
          <p:cNvPr id="24" name="Text Box 41">
            <a:extLst>
              <a:ext uri="{FF2B5EF4-FFF2-40B4-BE49-F238E27FC236}">
                <a16:creationId xmlns:a16="http://schemas.microsoft.com/office/drawing/2014/main" id="{0A1217C5-7104-423E-93DF-2D2BB27C37BC}"/>
              </a:ext>
            </a:extLst>
          </p:cNvPr>
          <p:cNvSpPr txBox="1">
            <a:spLocks noChangeArrowheads="1"/>
          </p:cNvSpPr>
          <p:nvPr/>
        </p:nvSpPr>
        <p:spPr bwMode="auto">
          <a:xfrm>
            <a:off x="4493618" y="1816816"/>
            <a:ext cx="7080309" cy="219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lang="en-US" altLang="en-US" sz="3800" dirty="0">
                <a:solidFill>
                  <a:srgbClr val="EEBC58"/>
                </a:solidFill>
                <a:effectLst>
                  <a:outerShdw blurRad="50800" dist="38100" dir="5400000" algn="t" rotWithShape="0">
                    <a:prstClr val="black">
                      <a:alpha val="40000"/>
                    </a:prstClr>
                  </a:outerShdw>
                </a:effectLst>
              </a:rPr>
              <a:t>Introduction to</a:t>
            </a:r>
            <a:br>
              <a:rPr lang="en-US" altLang="en-US" sz="3800" dirty="0">
                <a:solidFill>
                  <a:srgbClr val="EEBC58"/>
                </a:solidFill>
                <a:effectLst>
                  <a:outerShdw blurRad="50800" dist="38100" dir="5400000" algn="t" rotWithShape="0">
                    <a:prstClr val="black">
                      <a:alpha val="40000"/>
                    </a:prstClr>
                  </a:outerShdw>
                </a:effectLst>
              </a:rPr>
            </a:br>
            <a:r>
              <a:rPr lang="en-US" altLang="en-US" sz="3800" dirty="0">
                <a:solidFill>
                  <a:srgbClr val="EEBC58"/>
                </a:solidFill>
                <a:effectLst>
                  <a:outerShdw blurRad="50800" dist="38100" dir="5400000" algn="t" rotWithShape="0">
                    <a:prstClr val="black">
                      <a:alpha val="40000"/>
                    </a:prstClr>
                  </a:outerShdw>
                </a:effectLst>
              </a:rPr>
              <a:t>Reinsurance and</a:t>
            </a:r>
            <a:br>
              <a:rPr lang="en-US" altLang="en-US" sz="3800" dirty="0">
                <a:solidFill>
                  <a:srgbClr val="EEBC58"/>
                </a:solidFill>
                <a:effectLst>
                  <a:outerShdw blurRad="50800" dist="38100" dir="5400000" algn="t" rotWithShape="0">
                    <a:prstClr val="black">
                      <a:alpha val="40000"/>
                    </a:prstClr>
                  </a:outerShdw>
                </a:effectLst>
              </a:rPr>
            </a:br>
            <a:r>
              <a:rPr lang="en-US" altLang="en-US" sz="3800" dirty="0">
                <a:solidFill>
                  <a:srgbClr val="EEBC58"/>
                </a:solidFill>
                <a:effectLst>
                  <a:outerShdw blurRad="50800" dist="38100" dir="5400000" algn="t" rotWithShape="0">
                    <a:prstClr val="black">
                      <a:alpha val="40000"/>
                    </a:prstClr>
                  </a:outerShdw>
                </a:effectLst>
              </a:rPr>
              <a:t>the Role of a Broker and Broker Analytics</a:t>
            </a:r>
          </a:p>
        </p:txBody>
      </p:sp>
    </p:spTree>
    <p:extLst>
      <p:ext uri="{BB962C8B-B14F-4D97-AF65-F5344CB8AC3E}">
        <p14:creationId xmlns:p14="http://schemas.microsoft.com/office/powerpoint/2010/main" val="68632275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What role does a reinsurance broker play?</a:t>
            </a:r>
          </a:p>
        </p:txBody>
      </p:sp>
      <p:sp>
        <p:nvSpPr>
          <p:cNvPr id="5" name="Content Placeholder 4">
            <a:extLst>
              <a:ext uri="{FF2B5EF4-FFF2-40B4-BE49-F238E27FC236}">
                <a16:creationId xmlns:a16="http://schemas.microsoft.com/office/drawing/2014/main" id="{D1DB1FB9-B84C-484C-B2E9-ECADA2556C54}"/>
              </a:ext>
            </a:extLst>
          </p:cNvPr>
          <p:cNvSpPr>
            <a:spLocks noGrp="1"/>
          </p:cNvSpPr>
          <p:nvPr>
            <p:ph idx="1"/>
          </p:nvPr>
        </p:nvSpPr>
        <p:spPr>
          <a:xfrm>
            <a:off x="1076551" y="1112888"/>
            <a:ext cx="10512333" cy="4256088"/>
          </a:xfrm>
        </p:spPr>
        <p:txBody>
          <a:bodyPr/>
          <a:lstStyle/>
          <a:p>
            <a:r>
              <a:rPr lang="en-US" dirty="0"/>
              <a:t>Assist with pricing</a:t>
            </a:r>
          </a:p>
          <a:p>
            <a:r>
              <a:rPr lang="en-US" dirty="0"/>
              <a:t>Brokers know the reinsurance market better</a:t>
            </a:r>
          </a:p>
          <a:p>
            <a:pPr lvl="1"/>
            <a:r>
              <a:rPr lang="en-US" dirty="0"/>
              <a:t>Placing just one deal v placing hundreds</a:t>
            </a:r>
          </a:p>
          <a:p>
            <a:pPr lvl="1"/>
            <a:r>
              <a:rPr lang="en-US" dirty="0"/>
              <a:t>Understanding regulations across jurisdictions</a:t>
            </a:r>
          </a:p>
          <a:p>
            <a:r>
              <a:rPr lang="en-US" dirty="0"/>
              <a:t>Estimate risk of large losses</a:t>
            </a:r>
          </a:p>
          <a:p>
            <a:r>
              <a:rPr lang="en-US" dirty="0"/>
              <a:t>Catastrophe modeling</a:t>
            </a:r>
          </a:p>
          <a:p>
            <a:r>
              <a:rPr lang="en-US" dirty="0"/>
              <a:t>Software</a:t>
            </a:r>
          </a:p>
          <a:p>
            <a:r>
              <a:rPr lang="en-US" dirty="0"/>
              <a:t>Risk advice</a:t>
            </a:r>
          </a:p>
          <a:p>
            <a:r>
              <a:rPr lang="en-US" dirty="0"/>
              <a:t>Strategic advice</a:t>
            </a:r>
          </a:p>
          <a:p>
            <a:endParaRPr lang="en-US" dirty="0"/>
          </a:p>
        </p:txBody>
      </p:sp>
    </p:spTree>
    <p:extLst>
      <p:ext uri="{BB962C8B-B14F-4D97-AF65-F5344CB8AC3E}">
        <p14:creationId xmlns:p14="http://schemas.microsoft.com/office/powerpoint/2010/main" val="9678183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Key players in an insurance company</a:t>
            </a:r>
          </a:p>
        </p:txBody>
      </p:sp>
      <p:sp>
        <p:nvSpPr>
          <p:cNvPr id="5" name="Content Placeholder 4">
            <a:extLst>
              <a:ext uri="{FF2B5EF4-FFF2-40B4-BE49-F238E27FC236}">
                <a16:creationId xmlns:a16="http://schemas.microsoft.com/office/drawing/2014/main" id="{D1DB1FB9-B84C-484C-B2E9-ECADA2556C54}"/>
              </a:ext>
            </a:extLst>
          </p:cNvPr>
          <p:cNvSpPr>
            <a:spLocks noGrp="1"/>
          </p:cNvSpPr>
          <p:nvPr>
            <p:ph idx="1"/>
          </p:nvPr>
        </p:nvSpPr>
        <p:spPr>
          <a:xfrm>
            <a:off x="1076551" y="1112888"/>
            <a:ext cx="10512333" cy="4256088"/>
          </a:xfrm>
        </p:spPr>
        <p:txBody>
          <a:bodyPr/>
          <a:lstStyle/>
          <a:p>
            <a:r>
              <a:rPr lang="en-US" dirty="0"/>
              <a:t>Agents / Marketing</a:t>
            </a:r>
          </a:p>
          <a:p>
            <a:r>
              <a:rPr lang="en-US" dirty="0"/>
              <a:t>Underwriting</a:t>
            </a:r>
          </a:p>
          <a:p>
            <a:r>
              <a:rPr lang="en-US" dirty="0"/>
              <a:t>Actuary</a:t>
            </a:r>
          </a:p>
          <a:p>
            <a:r>
              <a:rPr lang="en-US" dirty="0"/>
              <a:t>Risk Management</a:t>
            </a:r>
          </a:p>
          <a:p>
            <a:r>
              <a:rPr lang="en-US" dirty="0"/>
              <a:t>Reinsurance Buyer</a:t>
            </a:r>
          </a:p>
          <a:p>
            <a:r>
              <a:rPr lang="en-US" dirty="0"/>
              <a:t>Finance / Accounting</a:t>
            </a:r>
          </a:p>
          <a:p>
            <a:r>
              <a:rPr lang="en-US" dirty="0"/>
              <a:t>Executives</a:t>
            </a:r>
          </a:p>
          <a:p>
            <a:endParaRPr lang="en-US" dirty="0"/>
          </a:p>
        </p:txBody>
      </p:sp>
    </p:spTree>
    <p:extLst>
      <p:ext uri="{BB962C8B-B14F-4D97-AF65-F5344CB8AC3E}">
        <p14:creationId xmlns:p14="http://schemas.microsoft.com/office/powerpoint/2010/main" val="313096940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What role does an actuary play?</a:t>
            </a:r>
          </a:p>
        </p:txBody>
      </p:sp>
      <p:sp>
        <p:nvSpPr>
          <p:cNvPr id="6" name="Content Placeholder 4">
            <a:extLst>
              <a:ext uri="{FF2B5EF4-FFF2-40B4-BE49-F238E27FC236}">
                <a16:creationId xmlns:a16="http://schemas.microsoft.com/office/drawing/2014/main" id="{54BA39BB-6649-494C-B6CF-FC5B9BF67B2C}"/>
              </a:ext>
            </a:extLst>
          </p:cNvPr>
          <p:cNvSpPr>
            <a:spLocks noGrp="1"/>
          </p:cNvSpPr>
          <p:nvPr>
            <p:ph idx="1"/>
          </p:nvPr>
        </p:nvSpPr>
        <p:spPr>
          <a:xfrm>
            <a:off x="1076551" y="1112888"/>
            <a:ext cx="10512333" cy="4256088"/>
          </a:xfrm>
        </p:spPr>
        <p:txBody>
          <a:bodyPr/>
          <a:lstStyle/>
          <a:p>
            <a:r>
              <a:rPr lang="en-US" dirty="0"/>
              <a:t>Pricing insurance</a:t>
            </a:r>
          </a:p>
          <a:p>
            <a:r>
              <a:rPr lang="en-US" dirty="0"/>
              <a:t>Pricing reinsurance</a:t>
            </a:r>
          </a:p>
          <a:p>
            <a:r>
              <a:rPr lang="en-US" dirty="0"/>
              <a:t>Many risk managers are actuaries</a:t>
            </a:r>
          </a:p>
          <a:p>
            <a:r>
              <a:rPr lang="en-US" dirty="0"/>
              <a:t>Some reinsurance buyers are actuaries</a:t>
            </a:r>
          </a:p>
          <a:p>
            <a:r>
              <a:rPr lang="en-US" dirty="0"/>
              <a:t>Reinsures use actuaries to price and underwrite deals</a:t>
            </a:r>
          </a:p>
          <a:p>
            <a:endParaRPr lang="en-US" dirty="0"/>
          </a:p>
        </p:txBody>
      </p:sp>
    </p:spTree>
    <p:extLst>
      <p:ext uri="{BB962C8B-B14F-4D97-AF65-F5344CB8AC3E}">
        <p14:creationId xmlns:p14="http://schemas.microsoft.com/office/powerpoint/2010/main" val="11138293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What role does a catastrophe modeler play?</a:t>
            </a:r>
          </a:p>
        </p:txBody>
      </p:sp>
      <p:sp>
        <p:nvSpPr>
          <p:cNvPr id="3" name="Content Placeholder 4">
            <a:extLst>
              <a:ext uri="{FF2B5EF4-FFF2-40B4-BE49-F238E27FC236}">
                <a16:creationId xmlns:a16="http://schemas.microsoft.com/office/drawing/2014/main" id="{2602C908-0070-4F2E-96C4-7739BB95BB91}"/>
              </a:ext>
            </a:extLst>
          </p:cNvPr>
          <p:cNvSpPr>
            <a:spLocks noGrp="1"/>
          </p:cNvSpPr>
          <p:nvPr>
            <p:ph idx="1"/>
          </p:nvPr>
        </p:nvSpPr>
        <p:spPr>
          <a:xfrm>
            <a:off x="1076551" y="1112888"/>
            <a:ext cx="10512333" cy="4256088"/>
          </a:xfrm>
        </p:spPr>
        <p:txBody>
          <a:bodyPr/>
          <a:lstStyle/>
          <a:p>
            <a:r>
              <a:rPr lang="en-US" dirty="0"/>
              <a:t>Catastrophe models play a similar role to actuaries for catastrophe risk</a:t>
            </a:r>
          </a:p>
          <a:p>
            <a:r>
              <a:rPr lang="en-US" dirty="0"/>
              <a:t>Develop expected loss</a:t>
            </a:r>
          </a:p>
          <a:p>
            <a:r>
              <a:rPr lang="en-US" dirty="0"/>
              <a:t>Develop range of results catastrophe losses might be</a:t>
            </a:r>
          </a:p>
          <a:p>
            <a:pPr lvl="1"/>
            <a:r>
              <a:rPr lang="en-US" dirty="0"/>
              <a:t>probable maximum losses (PML)</a:t>
            </a:r>
          </a:p>
          <a:p>
            <a:r>
              <a:rPr lang="en-US" dirty="0"/>
              <a:t>Most common catastrophe perils:</a:t>
            </a:r>
          </a:p>
          <a:p>
            <a:pPr lvl="1"/>
            <a:r>
              <a:rPr lang="en-US" dirty="0"/>
              <a:t>Hurricane</a:t>
            </a:r>
          </a:p>
          <a:p>
            <a:pPr lvl="1"/>
            <a:r>
              <a:rPr lang="en-US" dirty="0"/>
              <a:t>Earthquake</a:t>
            </a:r>
          </a:p>
          <a:p>
            <a:pPr lvl="1"/>
            <a:r>
              <a:rPr lang="en-US" dirty="0"/>
              <a:t>Convective storm / winter storm / thunderstorm / tornado / hail</a:t>
            </a:r>
          </a:p>
          <a:p>
            <a:pPr lvl="1"/>
            <a:r>
              <a:rPr lang="en-US" dirty="0"/>
              <a:t>Wildfire</a:t>
            </a:r>
          </a:p>
          <a:p>
            <a:pPr lvl="1"/>
            <a:r>
              <a:rPr lang="en-US" dirty="0"/>
              <a:t>Flood</a:t>
            </a:r>
          </a:p>
          <a:p>
            <a:pPr lvl="1"/>
            <a:r>
              <a:rPr lang="en-US" dirty="0"/>
              <a:t>Casualty cat (e.g. Asbestos)</a:t>
            </a:r>
          </a:p>
          <a:p>
            <a:pPr lvl="1"/>
            <a:r>
              <a:rPr lang="en-US" dirty="0"/>
              <a:t>Many others (riot, industrial accident, terrorism, </a:t>
            </a:r>
            <a:r>
              <a:rPr lang="en-US" dirty="0" err="1"/>
              <a:t>etc</a:t>
            </a:r>
            <a:r>
              <a:rPr lang="en-US" dirty="0"/>
              <a:t>)</a:t>
            </a:r>
          </a:p>
          <a:p>
            <a:endParaRPr lang="en-US" dirty="0"/>
          </a:p>
        </p:txBody>
      </p:sp>
    </p:spTree>
    <p:extLst>
      <p:ext uri="{BB962C8B-B14F-4D97-AF65-F5344CB8AC3E}">
        <p14:creationId xmlns:p14="http://schemas.microsoft.com/office/powerpoint/2010/main" val="1126664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What role does rating agency support play?</a:t>
            </a:r>
          </a:p>
        </p:txBody>
      </p:sp>
      <p:sp>
        <p:nvSpPr>
          <p:cNvPr id="3" name="Content Placeholder 4">
            <a:extLst>
              <a:ext uri="{FF2B5EF4-FFF2-40B4-BE49-F238E27FC236}">
                <a16:creationId xmlns:a16="http://schemas.microsoft.com/office/drawing/2014/main" id="{2602C908-0070-4F2E-96C4-7739BB95BB91}"/>
              </a:ext>
            </a:extLst>
          </p:cNvPr>
          <p:cNvSpPr>
            <a:spLocks noGrp="1"/>
          </p:cNvSpPr>
          <p:nvPr>
            <p:ph idx="1"/>
          </p:nvPr>
        </p:nvSpPr>
        <p:spPr>
          <a:xfrm>
            <a:off x="1076552" y="1112888"/>
            <a:ext cx="10066066" cy="4256088"/>
          </a:xfrm>
        </p:spPr>
        <p:txBody>
          <a:bodyPr/>
          <a:lstStyle/>
          <a:p>
            <a:r>
              <a:rPr lang="en-US" dirty="0"/>
              <a:t>Insurance companies sell a promise to pay future losses</a:t>
            </a:r>
          </a:p>
          <a:p>
            <a:r>
              <a:rPr lang="en-US" dirty="0"/>
              <a:t>This makes insurance subject to a lot of regulation</a:t>
            </a:r>
          </a:p>
          <a:p>
            <a:pPr lvl="1"/>
            <a:r>
              <a:rPr lang="en-US" dirty="0"/>
              <a:t>RBC is a capital adequacy measure that all US insurance companies must meet</a:t>
            </a:r>
          </a:p>
          <a:p>
            <a:r>
              <a:rPr lang="en-US" dirty="0"/>
              <a:t>Buyers also look to rating agencies to validate that insurance companies are worth doing business with</a:t>
            </a:r>
          </a:p>
          <a:p>
            <a:pPr lvl="1"/>
            <a:r>
              <a:rPr lang="en-US" dirty="0"/>
              <a:t>A.M. Best</a:t>
            </a:r>
          </a:p>
          <a:p>
            <a:pPr lvl="1"/>
            <a:r>
              <a:rPr lang="en-US" dirty="0"/>
              <a:t>S&amp;P</a:t>
            </a:r>
          </a:p>
          <a:p>
            <a:pPr lvl="1"/>
            <a:r>
              <a:rPr lang="en-US" dirty="0" err="1"/>
              <a:t>Demotech</a:t>
            </a:r>
            <a:endParaRPr lang="en-US" dirty="0"/>
          </a:p>
          <a:p>
            <a:r>
              <a:rPr lang="en-US" dirty="0"/>
              <a:t>Rating and regulatory considerations can drive reinsurance buying</a:t>
            </a:r>
          </a:p>
          <a:p>
            <a:r>
              <a:rPr lang="en-US" dirty="0"/>
              <a:t>Maintaining ratings are key to an insurance company’s ongoing viability</a:t>
            </a:r>
          </a:p>
          <a:p>
            <a:endParaRPr lang="en-US" dirty="0"/>
          </a:p>
          <a:p>
            <a:endParaRPr lang="en-US" dirty="0"/>
          </a:p>
        </p:txBody>
      </p:sp>
    </p:spTree>
    <p:extLst>
      <p:ext uri="{BB962C8B-B14F-4D97-AF65-F5344CB8AC3E}">
        <p14:creationId xmlns:p14="http://schemas.microsoft.com/office/powerpoint/2010/main" val="49108083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Real-life example of leveraging reinsurance</a:t>
            </a:r>
          </a:p>
        </p:txBody>
      </p:sp>
      <p:sp>
        <p:nvSpPr>
          <p:cNvPr id="6" name="Text Box 7">
            <a:extLst>
              <a:ext uri="{FF2B5EF4-FFF2-40B4-BE49-F238E27FC236}">
                <a16:creationId xmlns:a16="http://schemas.microsoft.com/office/drawing/2014/main" id="{6EAE0C0F-DF62-4490-BE95-A03ABFC8E50E}"/>
              </a:ext>
            </a:extLst>
          </p:cNvPr>
          <p:cNvSpPr txBox="1">
            <a:spLocks noChangeArrowheads="1"/>
          </p:cNvSpPr>
          <p:nvPr/>
        </p:nvSpPr>
        <p:spPr bwMode="auto">
          <a:xfrm>
            <a:off x="1296308" y="1157944"/>
            <a:ext cx="3792009" cy="215444"/>
          </a:xfrm>
          <a:prstGeom prst="rect">
            <a:avLst/>
          </a:prstGeom>
          <a:noFill/>
          <a:ln w="12700">
            <a:noFill/>
            <a:miter lim="800000"/>
            <a:headEnd/>
            <a:tailEnd/>
          </a:ln>
        </p:spPr>
        <p:txBody>
          <a:bodyPr wrap="square" lIns="0" tIns="0" rIns="0" bIns="0">
            <a:spAutoFit/>
          </a:bodyPr>
          <a:lstStyle/>
          <a:p>
            <a:pPr defTabSz="1042988" eaLnBrk="0" hangingPunct="0"/>
            <a:r>
              <a:rPr lang="en-US" sz="1400" b="1" dirty="0">
                <a:solidFill>
                  <a:srgbClr val="666666"/>
                </a:solidFill>
                <a:ea typeface="MS PGothic" pitchFamily="34" charset="-128"/>
                <a:cs typeface="Arial" charset="0"/>
              </a:rPr>
              <a:t>Florida Homeowners Carrier Risk Profile</a:t>
            </a:r>
          </a:p>
        </p:txBody>
      </p:sp>
      <p:sp>
        <p:nvSpPr>
          <p:cNvPr id="7" name="Text Box 7">
            <a:extLst>
              <a:ext uri="{FF2B5EF4-FFF2-40B4-BE49-F238E27FC236}">
                <a16:creationId xmlns:a16="http://schemas.microsoft.com/office/drawing/2014/main" id="{3773B843-F0B3-4E38-8E8C-E5263AFFBEE2}"/>
              </a:ext>
            </a:extLst>
          </p:cNvPr>
          <p:cNvSpPr txBox="1">
            <a:spLocks noChangeArrowheads="1"/>
          </p:cNvSpPr>
          <p:nvPr/>
        </p:nvSpPr>
        <p:spPr bwMode="auto">
          <a:xfrm>
            <a:off x="1296308" y="1359571"/>
            <a:ext cx="3151505" cy="169277"/>
          </a:xfrm>
          <a:prstGeom prst="rect">
            <a:avLst/>
          </a:prstGeom>
          <a:noFill/>
          <a:ln w="12700">
            <a:noFill/>
            <a:miter lim="800000"/>
            <a:headEnd/>
            <a:tailEnd/>
          </a:ln>
        </p:spPr>
        <p:txBody>
          <a:bodyPr wrap="square" lIns="0" tIns="0" rIns="0" bIns="0">
            <a:spAutoFit/>
          </a:bodyPr>
          <a:lstStyle/>
          <a:p>
            <a:pPr defTabSz="1042988" eaLnBrk="0" hangingPunct="0"/>
            <a:r>
              <a:rPr lang="en-US" dirty="0">
                <a:solidFill>
                  <a:srgbClr val="666666"/>
                </a:solidFill>
                <a:ea typeface="MS PGothic" pitchFamily="34" charset="-128"/>
                <a:cs typeface="Arial" charset="0"/>
              </a:rPr>
              <a:t>(USD)</a:t>
            </a:r>
          </a:p>
        </p:txBody>
      </p:sp>
      <p:sp>
        <p:nvSpPr>
          <p:cNvPr id="9" name="Rectangle 8">
            <a:extLst>
              <a:ext uri="{FF2B5EF4-FFF2-40B4-BE49-F238E27FC236}">
                <a16:creationId xmlns:a16="http://schemas.microsoft.com/office/drawing/2014/main" id="{7C9C0403-600B-4063-A5EB-0EC371872EAB}"/>
              </a:ext>
            </a:extLst>
          </p:cNvPr>
          <p:cNvSpPr/>
          <p:nvPr/>
        </p:nvSpPr>
        <p:spPr>
          <a:xfrm>
            <a:off x="2393246" y="1781563"/>
            <a:ext cx="721895" cy="33343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572664F9-9A89-4789-A4D0-C87FDBC46985}"/>
              </a:ext>
            </a:extLst>
          </p:cNvPr>
          <p:cNvSpPr/>
          <p:nvPr/>
        </p:nvSpPr>
        <p:spPr>
          <a:xfrm>
            <a:off x="2393246" y="2114998"/>
            <a:ext cx="721895" cy="761999"/>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a:extLst>
              <a:ext uri="{FF2B5EF4-FFF2-40B4-BE49-F238E27FC236}">
                <a16:creationId xmlns:a16="http://schemas.microsoft.com/office/drawing/2014/main" id="{0EF46008-6DF0-49CF-A771-BB617B09D981}"/>
              </a:ext>
            </a:extLst>
          </p:cNvPr>
          <p:cNvSpPr/>
          <p:nvPr/>
        </p:nvSpPr>
        <p:spPr>
          <a:xfrm>
            <a:off x="2393246" y="2876997"/>
            <a:ext cx="721895" cy="601580"/>
          </a:xfrm>
          <a:prstGeom prst="rect">
            <a:avLst/>
          </a:prstGeom>
          <a:ln w="6350">
            <a:solidFill>
              <a:srgbClr val="AAB8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7F40EC5C-6E9C-4911-99A3-E64D368EE980}"/>
              </a:ext>
            </a:extLst>
          </p:cNvPr>
          <p:cNvSpPr/>
          <p:nvPr/>
        </p:nvSpPr>
        <p:spPr>
          <a:xfrm>
            <a:off x="2393246" y="3317321"/>
            <a:ext cx="721895" cy="698666"/>
          </a:xfrm>
          <a:prstGeom prst="rect">
            <a:avLst/>
          </a:prstGeom>
          <a:solidFill>
            <a:srgbClr val="00206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a:extLst>
              <a:ext uri="{FF2B5EF4-FFF2-40B4-BE49-F238E27FC236}">
                <a16:creationId xmlns:a16="http://schemas.microsoft.com/office/drawing/2014/main" id="{4C6395C8-96D5-4240-A66A-50BE7B062317}"/>
              </a:ext>
            </a:extLst>
          </p:cNvPr>
          <p:cNvSpPr/>
          <p:nvPr/>
        </p:nvSpPr>
        <p:spPr>
          <a:xfrm>
            <a:off x="2393246" y="4015987"/>
            <a:ext cx="721895" cy="12031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4" name="Straight Connector 13">
            <a:extLst>
              <a:ext uri="{FF2B5EF4-FFF2-40B4-BE49-F238E27FC236}">
                <a16:creationId xmlns:a16="http://schemas.microsoft.com/office/drawing/2014/main" id="{062BFA8D-847B-4574-9560-20842F24878A}"/>
              </a:ext>
            </a:extLst>
          </p:cNvPr>
          <p:cNvCxnSpPr/>
          <p:nvPr/>
        </p:nvCxnSpPr>
        <p:spPr>
          <a:xfrm flipV="1">
            <a:off x="2393246" y="1770092"/>
            <a:ext cx="0" cy="344906"/>
          </a:xfrm>
          <a:prstGeom prst="line">
            <a:avLst/>
          </a:prstGeom>
          <a:ln w="6350">
            <a:solidFill>
              <a:srgbClr val="AAB8BA"/>
            </a:solidFill>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1D93C90-6B6C-4B98-8075-6FABC00726D5}"/>
              </a:ext>
            </a:extLst>
          </p:cNvPr>
          <p:cNvCxnSpPr/>
          <p:nvPr/>
        </p:nvCxnSpPr>
        <p:spPr>
          <a:xfrm flipV="1">
            <a:off x="3115141" y="1770092"/>
            <a:ext cx="0" cy="344906"/>
          </a:xfrm>
          <a:prstGeom prst="line">
            <a:avLst/>
          </a:prstGeom>
          <a:ln w="6350">
            <a:solidFill>
              <a:srgbClr val="AAB8BA"/>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FE9F861-F996-4133-8641-07822E267D92}"/>
              </a:ext>
            </a:extLst>
          </p:cNvPr>
          <p:cNvCxnSpPr/>
          <p:nvPr/>
        </p:nvCxnSpPr>
        <p:spPr>
          <a:xfrm flipH="1">
            <a:off x="2393246" y="1770092"/>
            <a:ext cx="721895" cy="0"/>
          </a:xfrm>
          <a:prstGeom prst="line">
            <a:avLst/>
          </a:prstGeom>
          <a:ln w="6350">
            <a:solidFill>
              <a:srgbClr val="AAB8BA"/>
            </a:solidFill>
            <a:prstDash val="soli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BBAE68B-4F09-4B42-8B7B-CFE1F9297E42}"/>
              </a:ext>
            </a:extLst>
          </p:cNvPr>
          <p:cNvSpPr txBox="1"/>
          <p:nvPr/>
        </p:nvSpPr>
        <p:spPr>
          <a:xfrm>
            <a:off x="3115140" y="1662371"/>
            <a:ext cx="2649013" cy="246221"/>
          </a:xfrm>
          <a:prstGeom prst="rect">
            <a:avLst/>
          </a:prstGeom>
          <a:noFill/>
          <a:ln>
            <a:noFill/>
          </a:ln>
        </p:spPr>
        <p:txBody>
          <a:bodyPr wrap="square" rtlCol="0">
            <a:spAutoFit/>
          </a:bodyPr>
          <a:lstStyle/>
          <a:p>
            <a:r>
              <a:rPr lang="en-US" sz="1000" dirty="0">
                <a:solidFill>
                  <a:srgbClr val="C00000"/>
                </a:solidFill>
              </a:rPr>
              <a:t>Total Insured Value (TIV) = $52.4 billion</a:t>
            </a:r>
          </a:p>
        </p:txBody>
      </p:sp>
      <p:sp>
        <p:nvSpPr>
          <p:cNvPr id="18" name="TextBox 17">
            <a:extLst>
              <a:ext uri="{FF2B5EF4-FFF2-40B4-BE49-F238E27FC236}">
                <a16:creationId xmlns:a16="http://schemas.microsoft.com/office/drawing/2014/main" id="{23F848EE-EF2E-4943-A29E-B7F4E771CFF3}"/>
              </a:ext>
            </a:extLst>
          </p:cNvPr>
          <p:cNvSpPr txBox="1"/>
          <p:nvPr/>
        </p:nvSpPr>
        <p:spPr>
          <a:xfrm>
            <a:off x="3115139" y="2011405"/>
            <a:ext cx="2720551" cy="246221"/>
          </a:xfrm>
          <a:prstGeom prst="rect">
            <a:avLst/>
          </a:prstGeom>
          <a:noFill/>
          <a:ln>
            <a:noFill/>
          </a:ln>
        </p:spPr>
        <p:txBody>
          <a:bodyPr wrap="square" rtlCol="0">
            <a:spAutoFit/>
          </a:bodyPr>
          <a:lstStyle/>
          <a:p>
            <a:r>
              <a:rPr lang="en-US" sz="1000" dirty="0">
                <a:solidFill>
                  <a:srgbClr val="666666"/>
                </a:solidFill>
              </a:rPr>
              <a:t>1 in 1000 (0.1% probability) = $1.75 billion</a:t>
            </a:r>
          </a:p>
        </p:txBody>
      </p:sp>
      <p:sp>
        <p:nvSpPr>
          <p:cNvPr id="19" name="TextBox 18">
            <a:extLst>
              <a:ext uri="{FF2B5EF4-FFF2-40B4-BE49-F238E27FC236}">
                <a16:creationId xmlns:a16="http://schemas.microsoft.com/office/drawing/2014/main" id="{EC31DFD1-9FF7-4BEB-A416-E78C1A318388}"/>
              </a:ext>
            </a:extLst>
          </p:cNvPr>
          <p:cNvSpPr txBox="1"/>
          <p:nvPr/>
        </p:nvSpPr>
        <p:spPr>
          <a:xfrm>
            <a:off x="3115139" y="2782800"/>
            <a:ext cx="2640835" cy="246221"/>
          </a:xfrm>
          <a:prstGeom prst="rect">
            <a:avLst/>
          </a:prstGeom>
          <a:noFill/>
          <a:ln>
            <a:noFill/>
          </a:ln>
        </p:spPr>
        <p:txBody>
          <a:bodyPr wrap="square" rtlCol="0">
            <a:spAutoFit/>
          </a:bodyPr>
          <a:lstStyle/>
          <a:p>
            <a:r>
              <a:rPr lang="en-US" sz="1000" dirty="0">
                <a:solidFill>
                  <a:srgbClr val="666666"/>
                </a:solidFill>
              </a:rPr>
              <a:t>1 in 250 (0.4% probability) = $1.05 billion</a:t>
            </a:r>
          </a:p>
        </p:txBody>
      </p:sp>
      <p:sp>
        <p:nvSpPr>
          <p:cNvPr id="20" name="TextBox 19">
            <a:extLst>
              <a:ext uri="{FF2B5EF4-FFF2-40B4-BE49-F238E27FC236}">
                <a16:creationId xmlns:a16="http://schemas.microsoft.com/office/drawing/2014/main" id="{DCE9713E-7B68-4668-8A8E-13B3873892DC}"/>
              </a:ext>
            </a:extLst>
          </p:cNvPr>
          <p:cNvSpPr txBox="1"/>
          <p:nvPr/>
        </p:nvSpPr>
        <p:spPr>
          <a:xfrm>
            <a:off x="3115139" y="3218552"/>
            <a:ext cx="2649015" cy="246221"/>
          </a:xfrm>
          <a:prstGeom prst="rect">
            <a:avLst/>
          </a:prstGeom>
          <a:noFill/>
          <a:ln>
            <a:noFill/>
          </a:ln>
        </p:spPr>
        <p:txBody>
          <a:bodyPr wrap="square" rtlCol="0">
            <a:spAutoFit/>
          </a:bodyPr>
          <a:lstStyle/>
          <a:p>
            <a:r>
              <a:rPr lang="en-US" sz="1000" dirty="0">
                <a:solidFill>
                  <a:srgbClr val="666666"/>
                </a:solidFill>
              </a:rPr>
              <a:t>1 in 100 (1% probability) = $580 million</a:t>
            </a:r>
          </a:p>
        </p:txBody>
      </p:sp>
      <p:sp>
        <p:nvSpPr>
          <p:cNvPr id="21" name="TextBox 20">
            <a:extLst>
              <a:ext uri="{FF2B5EF4-FFF2-40B4-BE49-F238E27FC236}">
                <a16:creationId xmlns:a16="http://schemas.microsoft.com/office/drawing/2014/main" id="{BD17773F-BB3D-44AF-9D3E-59E01E6814AA}"/>
              </a:ext>
            </a:extLst>
          </p:cNvPr>
          <p:cNvSpPr txBox="1"/>
          <p:nvPr/>
        </p:nvSpPr>
        <p:spPr>
          <a:xfrm>
            <a:off x="3115140" y="3926921"/>
            <a:ext cx="1718117" cy="246221"/>
          </a:xfrm>
          <a:prstGeom prst="rect">
            <a:avLst/>
          </a:prstGeom>
          <a:noFill/>
          <a:ln>
            <a:noFill/>
          </a:ln>
        </p:spPr>
        <p:txBody>
          <a:bodyPr wrap="square" rtlCol="0">
            <a:spAutoFit/>
          </a:bodyPr>
          <a:lstStyle/>
          <a:p>
            <a:r>
              <a:rPr lang="en-US" sz="1000" dirty="0">
                <a:solidFill>
                  <a:srgbClr val="666666"/>
                </a:solidFill>
              </a:rPr>
              <a:t>Retention = $4 million</a:t>
            </a:r>
          </a:p>
        </p:txBody>
      </p:sp>
      <p:grpSp>
        <p:nvGrpSpPr>
          <p:cNvPr id="22" name="Group 21">
            <a:extLst>
              <a:ext uri="{FF2B5EF4-FFF2-40B4-BE49-F238E27FC236}">
                <a16:creationId xmlns:a16="http://schemas.microsoft.com/office/drawing/2014/main" id="{024296B1-5C06-4273-AA31-F08A06ED1917}"/>
              </a:ext>
            </a:extLst>
          </p:cNvPr>
          <p:cNvGrpSpPr/>
          <p:nvPr/>
        </p:nvGrpSpPr>
        <p:grpSpPr>
          <a:xfrm flipH="1">
            <a:off x="2235146" y="3318157"/>
            <a:ext cx="87518" cy="697831"/>
            <a:chOff x="1085161" y="3984368"/>
            <a:chExt cx="87518" cy="639271"/>
          </a:xfrm>
        </p:grpSpPr>
        <p:cxnSp>
          <p:nvCxnSpPr>
            <p:cNvPr id="49" name="Straight Arrow Connector 48">
              <a:extLst>
                <a:ext uri="{FF2B5EF4-FFF2-40B4-BE49-F238E27FC236}">
                  <a16:creationId xmlns:a16="http://schemas.microsoft.com/office/drawing/2014/main" id="{3B872F1F-7E09-4399-A357-DBF412B6FF0D}"/>
                </a:ext>
              </a:extLst>
            </p:cNvPr>
            <p:cNvCxnSpPr/>
            <p:nvPr/>
          </p:nvCxnSpPr>
          <p:spPr>
            <a:xfrm flipH="1">
              <a:off x="1085161" y="4295229"/>
              <a:ext cx="87518" cy="0"/>
            </a:xfrm>
            <a:prstGeom prst="straightConnector1">
              <a:avLst/>
            </a:prstGeom>
            <a:ln w="6350">
              <a:solidFill>
                <a:srgbClr val="C00000"/>
              </a:solidFill>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7D3D9642-F1A0-4930-AAC9-C06572E65EB7}"/>
                </a:ext>
              </a:extLst>
            </p:cNvPr>
            <p:cNvCxnSpPr/>
            <p:nvPr/>
          </p:nvCxnSpPr>
          <p:spPr>
            <a:xfrm flipV="1">
              <a:off x="1086115" y="3984368"/>
              <a:ext cx="0" cy="639271"/>
            </a:xfrm>
            <a:prstGeom prst="straightConnector1">
              <a:avLst/>
            </a:prstGeom>
            <a:ln w="6350">
              <a:solidFill>
                <a:srgbClr val="C00000"/>
              </a:solidFill>
              <a:headEnd type="none" w="med" len="med"/>
              <a:tailEnd type="none" w="med" len="med"/>
            </a:ln>
            <a:effectLst/>
          </p:spPr>
          <p:style>
            <a:lnRef idx="3">
              <a:schemeClr val="dk1"/>
            </a:lnRef>
            <a:fillRef idx="0">
              <a:schemeClr val="dk1"/>
            </a:fillRef>
            <a:effectRef idx="2">
              <a:schemeClr val="dk1"/>
            </a:effectRef>
            <a:fontRef idx="minor">
              <a:schemeClr val="tx1"/>
            </a:fontRef>
          </p:style>
        </p:cxnSp>
      </p:grpSp>
      <p:sp>
        <p:nvSpPr>
          <p:cNvPr id="23" name="TextBox 22">
            <a:extLst>
              <a:ext uri="{FF2B5EF4-FFF2-40B4-BE49-F238E27FC236}">
                <a16:creationId xmlns:a16="http://schemas.microsoft.com/office/drawing/2014/main" id="{070F5852-D075-4C27-BAD2-96D209C8ED95}"/>
              </a:ext>
            </a:extLst>
          </p:cNvPr>
          <p:cNvSpPr txBox="1"/>
          <p:nvPr/>
        </p:nvSpPr>
        <p:spPr>
          <a:xfrm>
            <a:off x="1157044" y="3485867"/>
            <a:ext cx="1113392" cy="600164"/>
          </a:xfrm>
          <a:prstGeom prst="rect">
            <a:avLst/>
          </a:prstGeom>
          <a:noFill/>
        </p:spPr>
        <p:txBody>
          <a:bodyPr wrap="square" rtlCol="0">
            <a:spAutoFit/>
          </a:bodyPr>
          <a:lstStyle/>
          <a:p>
            <a:pPr algn="r"/>
            <a:r>
              <a:rPr lang="en-US" sz="1000" i="1" dirty="0">
                <a:solidFill>
                  <a:srgbClr val="C00000"/>
                </a:solidFill>
              </a:rPr>
              <a:t>RI limit = 576m</a:t>
            </a:r>
          </a:p>
          <a:p>
            <a:pPr algn="r"/>
            <a:r>
              <a:rPr lang="en-US" sz="1000" i="1" dirty="0">
                <a:solidFill>
                  <a:srgbClr val="C00000"/>
                </a:solidFill>
              </a:rPr>
              <a:t>RI premium = 75m</a:t>
            </a:r>
          </a:p>
        </p:txBody>
      </p:sp>
      <p:cxnSp>
        <p:nvCxnSpPr>
          <p:cNvPr id="42" name="Straight Connector 41">
            <a:extLst>
              <a:ext uri="{FF2B5EF4-FFF2-40B4-BE49-F238E27FC236}">
                <a16:creationId xmlns:a16="http://schemas.microsoft.com/office/drawing/2014/main" id="{BC20BC70-4F39-4868-98CA-AA744FD21699}"/>
              </a:ext>
            </a:extLst>
          </p:cNvPr>
          <p:cNvCxnSpPr/>
          <p:nvPr/>
        </p:nvCxnSpPr>
        <p:spPr>
          <a:xfrm flipH="1">
            <a:off x="1296308" y="4457145"/>
            <a:ext cx="2578377" cy="0"/>
          </a:xfrm>
          <a:prstGeom prst="line">
            <a:avLst/>
          </a:prstGeom>
          <a:ln w="6350">
            <a:solidFill>
              <a:schemeClr val="tx2"/>
            </a:solidFill>
            <a:prstDash val="solid"/>
          </a:ln>
        </p:spPr>
        <p:style>
          <a:lnRef idx="1">
            <a:schemeClr val="dk1"/>
          </a:lnRef>
          <a:fillRef idx="0">
            <a:schemeClr val="dk1"/>
          </a:fillRef>
          <a:effectRef idx="0">
            <a:schemeClr val="dk1"/>
          </a:effectRef>
          <a:fontRef idx="minor">
            <a:schemeClr val="tx1"/>
          </a:fontRef>
        </p:style>
      </p:cxnSp>
      <p:sp>
        <p:nvSpPr>
          <p:cNvPr id="45" name="Text Box 7">
            <a:extLst>
              <a:ext uri="{FF2B5EF4-FFF2-40B4-BE49-F238E27FC236}">
                <a16:creationId xmlns:a16="http://schemas.microsoft.com/office/drawing/2014/main" id="{0B6C8B90-ADE5-41AC-9A62-7710E2574A4A}"/>
              </a:ext>
            </a:extLst>
          </p:cNvPr>
          <p:cNvSpPr txBox="1">
            <a:spLocks noChangeArrowheads="1"/>
          </p:cNvSpPr>
          <p:nvPr/>
        </p:nvSpPr>
        <p:spPr bwMode="auto">
          <a:xfrm>
            <a:off x="1604319" y="4648711"/>
            <a:ext cx="3152239" cy="829458"/>
          </a:xfrm>
          <a:prstGeom prst="rect">
            <a:avLst/>
          </a:prstGeom>
          <a:noFill/>
          <a:ln w="12700">
            <a:noFill/>
            <a:miter lim="800000"/>
            <a:headEnd/>
            <a:tailEnd/>
          </a:ln>
        </p:spPr>
        <p:txBody>
          <a:bodyPr wrap="square" lIns="0" tIns="0" rIns="0" bIns="0">
            <a:spAutoFit/>
          </a:bodyPr>
          <a:lstStyle/>
          <a:p>
            <a:pPr defTabSz="1042988" eaLnBrk="0" hangingPunct="0"/>
            <a:r>
              <a:rPr lang="en-US" dirty="0">
                <a:solidFill>
                  <a:srgbClr val="666666"/>
                </a:solidFill>
                <a:ea typeface="MS PGothic" pitchFamily="34" charset="-128"/>
                <a:cs typeface="Arial" charset="0"/>
              </a:rPr>
              <a:t>Policies		179,000</a:t>
            </a:r>
          </a:p>
          <a:p>
            <a:pPr defTabSz="1042988" eaLnBrk="0" hangingPunct="0"/>
            <a:r>
              <a:rPr lang="en-US" dirty="0">
                <a:solidFill>
                  <a:srgbClr val="666666"/>
                </a:solidFill>
                <a:ea typeface="MS PGothic" pitchFamily="34" charset="-128"/>
                <a:cs typeface="Arial" charset="0"/>
              </a:rPr>
              <a:t>Written Premium		$213 million</a:t>
            </a:r>
          </a:p>
          <a:p>
            <a:pPr defTabSz="1042988" eaLnBrk="0" hangingPunct="0"/>
            <a:r>
              <a:rPr lang="en-US" dirty="0">
                <a:solidFill>
                  <a:srgbClr val="C00000"/>
                </a:solidFill>
                <a:ea typeface="MS PGothic" pitchFamily="34" charset="-128"/>
                <a:cs typeface="Arial" charset="0"/>
              </a:rPr>
              <a:t>Surplus</a:t>
            </a:r>
            <a:r>
              <a:rPr lang="en-US" dirty="0">
                <a:solidFill>
                  <a:srgbClr val="666666"/>
                </a:solidFill>
                <a:ea typeface="MS PGothic" pitchFamily="34" charset="-128"/>
                <a:cs typeface="Arial" charset="0"/>
              </a:rPr>
              <a:t>		</a:t>
            </a:r>
            <a:r>
              <a:rPr lang="en-US" dirty="0">
                <a:solidFill>
                  <a:srgbClr val="C00000"/>
                </a:solidFill>
                <a:ea typeface="MS PGothic" pitchFamily="34" charset="-128"/>
                <a:cs typeface="Arial" charset="0"/>
              </a:rPr>
              <a:t>$41 million</a:t>
            </a:r>
          </a:p>
          <a:p>
            <a:pPr defTabSz="1042988" eaLnBrk="0" hangingPunct="0"/>
            <a:r>
              <a:rPr lang="en-US" dirty="0">
                <a:solidFill>
                  <a:srgbClr val="666666"/>
                </a:solidFill>
                <a:ea typeface="MS PGothic" pitchFamily="34" charset="-128"/>
                <a:cs typeface="Arial" charset="0"/>
              </a:rPr>
              <a:t>Rating		</a:t>
            </a:r>
            <a:r>
              <a:rPr lang="en-US" dirty="0" err="1">
                <a:solidFill>
                  <a:srgbClr val="666666"/>
                </a:solidFill>
                <a:ea typeface="MS PGothic" pitchFamily="34" charset="-128"/>
                <a:cs typeface="Arial" charset="0"/>
              </a:rPr>
              <a:t>Demotech</a:t>
            </a:r>
            <a:r>
              <a:rPr lang="en-US" dirty="0">
                <a:solidFill>
                  <a:srgbClr val="666666"/>
                </a:solidFill>
                <a:ea typeface="MS PGothic" pitchFamily="34" charset="-128"/>
                <a:cs typeface="Arial" charset="0"/>
              </a:rPr>
              <a:t> “A”</a:t>
            </a:r>
          </a:p>
        </p:txBody>
      </p:sp>
      <p:sp>
        <p:nvSpPr>
          <p:cNvPr id="2" name="Right Brace 1">
            <a:extLst>
              <a:ext uri="{FF2B5EF4-FFF2-40B4-BE49-F238E27FC236}">
                <a16:creationId xmlns:a16="http://schemas.microsoft.com/office/drawing/2014/main" id="{7F62D820-95BC-47A1-A530-70F9BAF4F4B9}"/>
              </a:ext>
            </a:extLst>
          </p:cNvPr>
          <p:cNvSpPr/>
          <p:nvPr/>
        </p:nvSpPr>
        <p:spPr bwMode="auto">
          <a:xfrm>
            <a:off x="6557586" y="1584959"/>
            <a:ext cx="113162" cy="3817797"/>
          </a:xfrm>
          <a:prstGeom prst="rightBrace">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400" b="0" i="0" u="none" strike="noStrike" cap="none" normalizeH="0" baseline="0">
              <a:ln>
                <a:noFill/>
              </a:ln>
              <a:solidFill>
                <a:schemeClr val="tx1"/>
              </a:solidFill>
              <a:effectLst/>
              <a:latin typeface="Arial" charset="0"/>
            </a:endParaRPr>
          </a:p>
        </p:txBody>
      </p:sp>
      <p:sp>
        <p:nvSpPr>
          <p:cNvPr id="25" name="Content Placeholder 4">
            <a:extLst>
              <a:ext uri="{FF2B5EF4-FFF2-40B4-BE49-F238E27FC236}">
                <a16:creationId xmlns:a16="http://schemas.microsoft.com/office/drawing/2014/main" id="{452963EC-ED1A-452D-953D-49D96AF99491}"/>
              </a:ext>
            </a:extLst>
          </p:cNvPr>
          <p:cNvSpPr>
            <a:spLocks noGrp="1"/>
          </p:cNvSpPr>
          <p:nvPr>
            <p:ph idx="1"/>
          </p:nvPr>
        </p:nvSpPr>
        <p:spPr>
          <a:xfrm>
            <a:off x="7088647" y="1359571"/>
            <a:ext cx="4727608" cy="4154603"/>
          </a:xfrm>
        </p:spPr>
        <p:txBody>
          <a:bodyPr/>
          <a:lstStyle/>
          <a:p>
            <a:pPr marL="0" indent="0">
              <a:buNone/>
            </a:pPr>
            <a:r>
              <a:rPr lang="en-US" sz="1400" dirty="0"/>
              <a:t>Interesting items to note:</a:t>
            </a:r>
          </a:p>
          <a:p>
            <a:r>
              <a:rPr lang="en-US" sz="1400" dirty="0"/>
              <a:t>Using a combination of rating agency/regulatory and reinsurance leverage, this insurer wrote protection on $52 billion of exposure using only $41 million of capital</a:t>
            </a:r>
          </a:p>
          <a:p>
            <a:r>
              <a:rPr lang="en-US" sz="1400" dirty="0"/>
              <a:t>The insurer charged $213 million of premium for this exposure, or about $4 for each $1000</a:t>
            </a:r>
          </a:p>
          <a:p>
            <a:r>
              <a:rPr lang="en-US" sz="1400" dirty="0"/>
              <a:t>In order to transfer risk to reinsurers, the insurer paid $75 million of reinsurance premium. Net premium is therefore $213m - $75m = $138 million</a:t>
            </a:r>
          </a:p>
          <a:p>
            <a:r>
              <a:rPr lang="en-US" sz="1400" dirty="0"/>
              <a:t>This $138 million of premium must support:</a:t>
            </a:r>
          </a:p>
          <a:p>
            <a:pPr lvl="1"/>
            <a:r>
              <a:rPr lang="en-US" sz="1400" dirty="0"/>
              <a:t>Commissions to agents</a:t>
            </a:r>
          </a:p>
          <a:p>
            <a:pPr lvl="1"/>
            <a:r>
              <a:rPr lang="en-US" sz="1400" dirty="0"/>
              <a:t>Internal expenses</a:t>
            </a:r>
          </a:p>
          <a:p>
            <a:pPr lvl="1"/>
            <a:r>
              <a:rPr lang="en-US" sz="1400" dirty="0"/>
              <a:t>Non-catastrophe losses</a:t>
            </a:r>
          </a:p>
          <a:p>
            <a:pPr lvl="1"/>
            <a:r>
              <a:rPr lang="en-US" sz="1400" dirty="0"/>
              <a:t>Retention on any cat losses</a:t>
            </a:r>
          </a:p>
        </p:txBody>
      </p:sp>
    </p:spTree>
    <p:extLst>
      <p:ext uri="{BB962C8B-B14F-4D97-AF65-F5344CB8AC3E}">
        <p14:creationId xmlns:p14="http://schemas.microsoft.com/office/powerpoint/2010/main" val="27475950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Playbook">
            <a:extLst>
              <a:ext uri="{FF2B5EF4-FFF2-40B4-BE49-F238E27FC236}">
                <a16:creationId xmlns:a16="http://schemas.microsoft.com/office/drawing/2014/main" id="{B1397180-D51E-447B-AC48-AF71318A2BB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319694" y="1519162"/>
            <a:ext cx="3819677" cy="3819677"/>
          </a:xfrm>
          <a:prstGeom prst="rect">
            <a:avLst/>
          </a:prstGeom>
        </p:spPr>
      </p:pic>
      <p:sp>
        <p:nvSpPr>
          <p:cNvPr id="2" name="Title 1">
            <a:extLst>
              <a:ext uri="{FF2B5EF4-FFF2-40B4-BE49-F238E27FC236}">
                <a16:creationId xmlns:a16="http://schemas.microsoft.com/office/drawing/2014/main" id="{F42603D5-90BD-4920-847C-2531EEDCA3F7}"/>
              </a:ext>
            </a:extLst>
          </p:cNvPr>
          <p:cNvSpPr>
            <a:spLocks noGrp="1"/>
          </p:cNvSpPr>
          <p:nvPr>
            <p:ph type="title"/>
          </p:nvPr>
        </p:nvSpPr>
        <p:spPr/>
        <p:txBody>
          <a:bodyPr/>
          <a:lstStyle/>
          <a:p>
            <a:r>
              <a:rPr lang="en-US" sz="2800" dirty="0"/>
              <a:t>Howden Tiger Analytics:</a:t>
            </a:r>
            <a:r>
              <a:rPr lang="en-US" sz="2800" dirty="0">
                <a:solidFill>
                  <a:schemeClr val="tx2">
                    <a:lumMod val="75000"/>
                  </a:schemeClr>
                </a:solidFill>
              </a:rPr>
              <a:t> Value Proposition</a:t>
            </a:r>
            <a:endParaRPr lang="en-US" dirty="0">
              <a:solidFill>
                <a:srgbClr val="F7B041"/>
              </a:solidFill>
            </a:endParaRPr>
          </a:p>
        </p:txBody>
      </p:sp>
      <p:pic>
        <p:nvPicPr>
          <p:cNvPr id="6" name="Graphic 5" descr="Group of women">
            <a:extLst>
              <a:ext uri="{FF2B5EF4-FFF2-40B4-BE49-F238E27FC236}">
                <a16:creationId xmlns:a16="http://schemas.microsoft.com/office/drawing/2014/main" id="{F05B79D8-3C28-4D4F-A5A3-B11682420FE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87771" y="2318163"/>
            <a:ext cx="2608891" cy="2608891"/>
          </a:xfrm>
          <a:prstGeom prst="rect">
            <a:avLst/>
          </a:prstGeom>
        </p:spPr>
      </p:pic>
      <p:sp>
        <p:nvSpPr>
          <p:cNvPr id="7" name="Rectangle 6">
            <a:extLst>
              <a:ext uri="{FF2B5EF4-FFF2-40B4-BE49-F238E27FC236}">
                <a16:creationId xmlns:a16="http://schemas.microsoft.com/office/drawing/2014/main" id="{E2632784-1D7D-4C83-9570-6CC75487E502}"/>
              </a:ext>
            </a:extLst>
          </p:cNvPr>
          <p:cNvSpPr/>
          <p:nvPr/>
        </p:nvSpPr>
        <p:spPr bwMode="auto">
          <a:xfrm>
            <a:off x="704662" y="1329611"/>
            <a:ext cx="4575110" cy="4585997"/>
          </a:xfrm>
          <a:prstGeom prst="rect">
            <a:avLst/>
          </a:prstGeom>
          <a:solidFill>
            <a:schemeClr val="bg1">
              <a:alpha val="75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bodyPr>
          <a:lstStyle/>
          <a:p>
            <a:pPr marL="285750" marR="0" indent="-285750" algn="l" defTabSz="914400" rtl="0" eaLnBrk="1" fontAlgn="base" latinLnBrk="0" hangingPunct="1">
              <a:lnSpc>
                <a:spcPct val="150000"/>
              </a:lnSpc>
              <a:spcBef>
                <a:spcPct val="30000"/>
              </a:spcBef>
              <a:spcAft>
                <a:spcPct val="0"/>
              </a:spcAft>
              <a:buClr>
                <a:srgbClr val="F7B041"/>
              </a:buClr>
              <a:buSzPct val="70000"/>
              <a:buFont typeface="Arial" panose="020B0604020202020204" pitchFamily="34" charset="0"/>
              <a:buChar char="•"/>
              <a:tabLst/>
            </a:pPr>
            <a:r>
              <a:rPr kumimoji="0" lang="en-US" sz="1800" b="0" i="0" u="none" strike="noStrike" cap="none" normalizeH="0" baseline="0" dirty="0">
                <a:ln>
                  <a:noFill/>
                </a:ln>
                <a:solidFill>
                  <a:schemeClr val="tx1"/>
                </a:solidFill>
                <a:effectLst/>
              </a:rPr>
              <a:t>Experienced Cat Modelers</a:t>
            </a:r>
          </a:p>
          <a:p>
            <a:pPr marL="742950" lvl="1" indent="-285750">
              <a:buFontTx/>
              <a:buChar char="-"/>
            </a:pPr>
            <a:r>
              <a:rPr lang="en-US" sz="1600" dirty="0"/>
              <a:t>Homeowners and complex commercial</a:t>
            </a:r>
          </a:p>
          <a:p>
            <a:pPr marL="742950" lvl="1" indent="-285750">
              <a:buFontTx/>
              <a:buChar char="-"/>
            </a:pPr>
            <a:r>
              <a:rPr lang="en-US" sz="1600" dirty="0"/>
              <a:t>Regulatory and rate filing support</a:t>
            </a:r>
          </a:p>
          <a:p>
            <a:pPr marL="742950" lvl="1" indent="-285750">
              <a:buFontTx/>
              <a:buChar char="-"/>
            </a:pPr>
            <a:r>
              <a:rPr kumimoji="0" lang="en-US" sz="1600" b="0" i="0" u="none" strike="noStrike" cap="none" normalizeH="0" baseline="0" dirty="0">
                <a:ln>
                  <a:noFill/>
                </a:ln>
                <a:solidFill>
                  <a:schemeClr val="tx1"/>
                </a:solidFill>
                <a:effectLst/>
              </a:rPr>
              <a:t>Financial and profitability analysis</a:t>
            </a:r>
          </a:p>
          <a:p>
            <a:pPr marL="285750" indent="-285750">
              <a:buFont typeface="Arial" panose="020B0604020202020204" pitchFamily="34" charset="0"/>
              <a:buChar char="•"/>
            </a:pPr>
            <a:r>
              <a:rPr kumimoji="0" lang="en-US" sz="1800" b="0" i="0" u="none" strike="noStrike" cap="none" normalizeH="0" baseline="0" dirty="0">
                <a:ln>
                  <a:noFill/>
                </a:ln>
                <a:solidFill>
                  <a:schemeClr val="tx1"/>
                </a:solidFill>
                <a:effectLst/>
              </a:rPr>
              <a:t>Experienced Actuaries</a:t>
            </a:r>
          </a:p>
          <a:p>
            <a:pPr marL="742950" lvl="1" indent="-285750">
              <a:buFont typeface="Arial" panose="020B0604020202020204" pitchFamily="34" charset="0"/>
              <a:buChar char="•"/>
            </a:pPr>
            <a:r>
              <a:rPr lang="en-US" sz="1600" dirty="0"/>
              <a:t>Primary and Reinsurance</a:t>
            </a:r>
          </a:p>
          <a:p>
            <a:pPr marL="742950" lvl="1" indent="-285750">
              <a:buFont typeface="Arial" panose="020B0604020202020204" pitchFamily="34" charset="0"/>
              <a:buChar char="•"/>
            </a:pPr>
            <a:r>
              <a:rPr lang="en-US" sz="1600" dirty="0"/>
              <a:t>Specialty Lines</a:t>
            </a:r>
          </a:p>
          <a:p>
            <a:pPr marL="285750" marR="0" indent="-285750" algn="l" defTabSz="914400" rtl="0" eaLnBrk="1" fontAlgn="base" latinLnBrk="0" hangingPunct="1">
              <a:lnSpc>
                <a:spcPct val="150000"/>
              </a:lnSpc>
              <a:spcBef>
                <a:spcPct val="30000"/>
              </a:spcBef>
              <a:spcAft>
                <a:spcPct val="0"/>
              </a:spcAft>
              <a:buClr>
                <a:srgbClr val="F7B041"/>
              </a:buClr>
              <a:buSzPct val="70000"/>
              <a:buFont typeface="Arial" panose="020B0604020202020204" pitchFamily="34" charset="0"/>
              <a:buChar char="•"/>
              <a:tabLst/>
            </a:pPr>
            <a:r>
              <a:rPr lang="en-US" sz="1800" dirty="0"/>
              <a:t>Experienced Rating Support</a:t>
            </a:r>
          </a:p>
          <a:p>
            <a:pPr marL="285750" marR="0" indent="-285750" algn="l" defTabSz="914400" rtl="0" eaLnBrk="1" fontAlgn="base" latinLnBrk="0" hangingPunct="1">
              <a:lnSpc>
                <a:spcPct val="150000"/>
              </a:lnSpc>
              <a:spcBef>
                <a:spcPct val="30000"/>
              </a:spcBef>
              <a:spcAft>
                <a:spcPct val="0"/>
              </a:spcAft>
              <a:buClr>
                <a:srgbClr val="F7B041"/>
              </a:buClr>
              <a:buSzPct val="70000"/>
              <a:buFont typeface="Arial" panose="020B0604020202020204" pitchFamily="34" charset="0"/>
              <a:buChar char="•"/>
              <a:tabLst/>
            </a:pPr>
            <a:r>
              <a:rPr lang="en-US" sz="1800" dirty="0"/>
              <a:t>Specialty Expertise</a:t>
            </a:r>
            <a:endParaRPr lang="en-US" sz="1600" dirty="0"/>
          </a:p>
        </p:txBody>
      </p:sp>
      <p:sp>
        <p:nvSpPr>
          <p:cNvPr id="8" name="Rectangle 7">
            <a:extLst>
              <a:ext uri="{FF2B5EF4-FFF2-40B4-BE49-F238E27FC236}">
                <a16:creationId xmlns:a16="http://schemas.microsoft.com/office/drawing/2014/main" id="{BA125151-378C-47D6-A3AF-D0116127622D}"/>
              </a:ext>
            </a:extLst>
          </p:cNvPr>
          <p:cNvSpPr/>
          <p:nvPr/>
        </p:nvSpPr>
        <p:spPr bwMode="auto">
          <a:xfrm>
            <a:off x="6941977" y="1329611"/>
            <a:ext cx="4575110" cy="4585997"/>
          </a:xfrm>
          <a:prstGeom prst="rect">
            <a:avLst/>
          </a:prstGeom>
          <a:solidFill>
            <a:schemeClr val="bg1">
              <a:alpha val="75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285750" indent="-285750">
              <a:lnSpc>
                <a:spcPct val="150000"/>
              </a:lnSpc>
              <a:buFont typeface="Arial" panose="020B0604020202020204" pitchFamily="34" charset="0"/>
              <a:buChar char="•"/>
            </a:pPr>
            <a:r>
              <a:rPr lang="en-US" sz="1800" dirty="0"/>
              <a:t>Understanding Your Risk</a:t>
            </a:r>
          </a:p>
          <a:p>
            <a:pPr marL="285750" indent="-285750">
              <a:lnSpc>
                <a:spcPct val="150000"/>
              </a:lnSpc>
              <a:buFont typeface="Arial" panose="020B0604020202020204" pitchFamily="34" charset="0"/>
              <a:buChar char="•"/>
            </a:pPr>
            <a:r>
              <a:rPr lang="en-US" sz="1800" dirty="0"/>
              <a:t>Designing the Most Effective Hedges</a:t>
            </a:r>
          </a:p>
          <a:p>
            <a:pPr marL="285750" indent="-285750">
              <a:lnSpc>
                <a:spcPct val="150000"/>
              </a:lnSpc>
              <a:buFont typeface="Arial" panose="020B0604020202020204" pitchFamily="34" charset="0"/>
              <a:buChar char="•"/>
            </a:pPr>
            <a:r>
              <a:rPr lang="en-US" sz="1800" dirty="0"/>
              <a:t>Building a Better Portfolio</a:t>
            </a:r>
          </a:p>
          <a:p>
            <a:pPr marL="285750" indent="-285750">
              <a:lnSpc>
                <a:spcPct val="150000"/>
              </a:lnSpc>
              <a:buFont typeface="Arial" panose="020B0604020202020204" pitchFamily="34" charset="0"/>
              <a:buChar char="•"/>
            </a:pPr>
            <a:r>
              <a:rPr lang="en-US" sz="1800" dirty="0"/>
              <a:t>Improving Results</a:t>
            </a:r>
          </a:p>
          <a:p>
            <a:pPr marL="285750" indent="-285750">
              <a:lnSpc>
                <a:spcPct val="150000"/>
              </a:lnSpc>
              <a:buFont typeface="Arial" panose="020B0604020202020204" pitchFamily="34" charset="0"/>
              <a:buChar char="•"/>
            </a:pPr>
            <a:r>
              <a:rPr lang="en-US" sz="1800" dirty="0"/>
              <a:t>Event Response</a:t>
            </a:r>
          </a:p>
          <a:p>
            <a:pPr marL="285750" indent="-285750">
              <a:lnSpc>
                <a:spcPct val="150000"/>
              </a:lnSpc>
              <a:buFont typeface="Arial" panose="020B0604020202020204" pitchFamily="34" charset="0"/>
              <a:buChar char="•"/>
            </a:pPr>
            <a:r>
              <a:rPr lang="en-US" sz="1800" dirty="0"/>
              <a:t>Special Projects</a:t>
            </a:r>
          </a:p>
          <a:p>
            <a:pPr marL="285750" indent="-285750">
              <a:lnSpc>
                <a:spcPct val="150000"/>
              </a:lnSpc>
              <a:buFont typeface="Arial" panose="020B0604020202020204" pitchFamily="34" charset="0"/>
              <a:buChar char="•"/>
            </a:pPr>
            <a:r>
              <a:rPr lang="en-US" sz="1800" dirty="0"/>
              <a:t>Analytics Summits</a:t>
            </a:r>
          </a:p>
          <a:p>
            <a:pPr marL="285750" indent="-285750">
              <a:lnSpc>
                <a:spcPct val="150000"/>
              </a:lnSpc>
              <a:buFont typeface="Arial" panose="020B0604020202020204" pitchFamily="34" charset="0"/>
              <a:buChar char="•"/>
            </a:pPr>
            <a:endParaRPr lang="en-US" sz="1800" dirty="0"/>
          </a:p>
        </p:txBody>
      </p:sp>
      <p:sp>
        <p:nvSpPr>
          <p:cNvPr id="22" name="TextBox 21">
            <a:extLst>
              <a:ext uri="{FF2B5EF4-FFF2-40B4-BE49-F238E27FC236}">
                <a16:creationId xmlns:a16="http://schemas.microsoft.com/office/drawing/2014/main" id="{7789EB1E-4C96-4125-83E4-B69D6B58C148}"/>
              </a:ext>
            </a:extLst>
          </p:cNvPr>
          <p:cNvSpPr txBox="1"/>
          <p:nvPr/>
        </p:nvSpPr>
        <p:spPr>
          <a:xfrm>
            <a:off x="1278294" y="802428"/>
            <a:ext cx="3424335" cy="523220"/>
          </a:xfrm>
          <a:prstGeom prst="rect">
            <a:avLst/>
          </a:prstGeom>
          <a:noFill/>
        </p:spPr>
        <p:txBody>
          <a:bodyPr wrap="square" rtlCol="0">
            <a:spAutoFit/>
          </a:bodyPr>
          <a:lstStyle/>
          <a:p>
            <a:pPr algn="ctr"/>
            <a:r>
              <a:rPr lang="en-US" sz="2800" b="1" dirty="0">
                <a:solidFill>
                  <a:schemeClr val="accent1"/>
                </a:solidFill>
              </a:rPr>
              <a:t>PEOPLE</a:t>
            </a:r>
          </a:p>
        </p:txBody>
      </p:sp>
      <p:sp>
        <p:nvSpPr>
          <p:cNvPr id="23" name="TextBox 22">
            <a:extLst>
              <a:ext uri="{FF2B5EF4-FFF2-40B4-BE49-F238E27FC236}">
                <a16:creationId xmlns:a16="http://schemas.microsoft.com/office/drawing/2014/main" id="{B2106AED-BCD1-4E41-8637-B2556B3760E9}"/>
              </a:ext>
            </a:extLst>
          </p:cNvPr>
          <p:cNvSpPr txBox="1"/>
          <p:nvPr/>
        </p:nvSpPr>
        <p:spPr>
          <a:xfrm>
            <a:off x="7517364" y="808454"/>
            <a:ext cx="3424335" cy="523220"/>
          </a:xfrm>
          <a:prstGeom prst="rect">
            <a:avLst/>
          </a:prstGeom>
          <a:noFill/>
        </p:spPr>
        <p:txBody>
          <a:bodyPr wrap="square" rtlCol="0">
            <a:spAutoFit/>
          </a:bodyPr>
          <a:lstStyle/>
          <a:p>
            <a:pPr algn="ctr"/>
            <a:r>
              <a:rPr lang="en-US" sz="2800" b="1" dirty="0">
                <a:solidFill>
                  <a:schemeClr val="tx2"/>
                </a:solidFill>
              </a:rPr>
              <a:t>INSIGHTS</a:t>
            </a:r>
          </a:p>
        </p:txBody>
      </p:sp>
      <p:pic>
        <p:nvPicPr>
          <p:cNvPr id="25" name="Graphic 24" descr="Add">
            <a:extLst>
              <a:ext uri="{FF2B5EF4-FFF2-40B4-BE49-F238E27FC236}">
                <a16:creationId xmlns:a16="http://schemas.microsoft.com/office/drawing/2014/main" id="{224169F7-0E32-4D93-B237-498E7339AA5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38800" y="2971800"/>
            <a:ext cx="914400" cy="914400"/>
          </a:xfrm>
          <a:prstGeom prst="rect">
            <a:avLst/>
          </a:prstGeom>
        </p:spPr>
      </p:pic>
      <p:sp>
        <p:nvSpPr>
          <p:cNvPr id="11" name="TextBox 10">
            <a:extLst>
              <a:ext uri="{FF2B5EF4-FFF2-40B4-BE49-F238E27FC236}">
                <a16:creationId xmlns:a16="http://schemas.microsoft.com/office/drawing/2014/main" id="{1F03624A-1939-4C79-80C6-FBC25F3666B7}"/>
              </a:ext>
            </a:extLst>
          </p:cNvPr>
          <p:cNvSpPr txBox="1"/>
          <p:nvPr/>
        </p:nvSpPr>
        <p:spPr>
          <a:xfrm>
            <a:off x="3808445" y="5148989"/>
            <a:ext cx="4575110" cy="954107"/>
          </a:xfrm>
          <a:prstGeom prst="rect">
            <a:avLst/>
          </a:prstGeom>
          <a:solidFill>
            <a:schemeClr val="bg1"/>
          </a:solidFill>
          <a:ln>
            <a:solidFill>
              <a:schemeClr val="tx1"/>
            </a:solidFill>
          </a:ln>
        </p:spPr>
        <p:txBody>
          <a:bodyPr wrap="square" rtlCol="0">
            <a:spAutoFit/>
          </a:bodyPr>
          <a:lstStyle/>
          <a:p>
            <a:pPr algn="ctr"/>
            <a:r>
              <a:rPr lang="en-US" sz="2800" b="1" dirty="0">
                <a:solidFill>
                  <a:schemeClr val="tx2"/>
                </a:solidFill>
              </a:rPr>
              <a:t>BETTER CLIENT RESULTS!</a:t>
            </a:r>
          </a:p>
        </p:txBody>
      </p:sp>
    </p:spTree>
    <p:extLst>
      <p:ext uri="{BB962C8B-B14F-4D97-AF65-F5344CB8AC3E}">
        <p14:creationId xmlns:p14="http://schemas.microsoft.com/office/powerpoint/2010/main" val="37979943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6CEE-6D51-4E9D-AB15-21F67D16CD80}"/>
              </a:ext>
            </a:extLst>
          </p:cNvPr>
          <p:cNvSpPr>
            <a:spLocks noGrp="1"/>
          </p:cNvSpPr>
          <p:nvPr>
            <p:ph type="title"/>
          </p:nvPr>
        </p:nvSpPr>
        <p:spPr/>
        <p:txBody>
          <a:bodyPr/>
          <a:lstStyle/>
          <a:p>
            <a:r>
              <a:rPr lang="en-US" sz="2400" dirty="0"/>
              <a:t>Understand Your Risk:</a:t>
            </a:r>
            <a:r>
              <a:rPr lang="en-US" sz="2400" dirty="0">
                <a:solidFill>
                  <a:schemeClr val="tx2">
                    <a:lumMod val="75000"/>
                  </a:schemeClr>
                </a:solidFill>
              </a:rPr>
              <a:t> Historical Distribution of Large Losses</a:t>
            </a:r>
            <a:endParaRPr lang="en-US" sz="2400" dirty="0"/>
          </a:p>
        </p:txBody>
      </p:sp>
      <p:sp>
        <p:nvSpPr>
          <p:cNvPr id="3" name="Content Placeholder 2">
            <a:extLst>
              <a:ext uri="{FF2B5EF4-FFF2-40B4-BE49-F238E27FC236}">
                <a16:creationId xmlns:a16="http://schemas.microsoft.com/office/drawing/2014/main" id="{97586FF1-DCE2-4B6F-BE65-5532E1610E94}"/>
              </a:ext>
            </a:extLst>
          </p:cNvPr>
          <p:cNvSpPr txBox="1">
            <a:spLocks/>
          </p:cNvSpPr>
          <p:nvPr/>
        </p:nvSpPr>
        <p:spPr>
          <a:xfrm>
            <a:off x="322217" y="1548567"/>
            <a:ext cx="2781985" cy="4808690"/>
          </a:xfrm>
          <a:prstGeom prst="rect">
            <a:avLst/>
          </a:prstGeom>
          <a:solidFill>
            <a:schemeClr val="tx2">
              <a:lumMod val="20000"/>
              <a:lumOff val="80000"/>
            </a:schemeClr>
          </a:solidFill>
          <a:ln>
            <a:solidFill>
              <a:schemeClr val="tx2">
                <a:lumMod val="20000"/>
                <a:lumOff val="80000"/>
              </a:schemeClr>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33363" indent="-230188" eaLnBrk="1" hangingPunct="1">
              <a:spcBef>
                <a:spcPts val="600"/>
              </a:spcBef>
              <a:buClr>
                <a:srgbClr val="152C46"/>
              </a:buClr>
              <a:buSzPct val="100000"/>
              <a:buFont typeface="Arial" panose="020B0604020202020204" pitchFamily="34" charset="0"/>
              <a:buChar char="•"/>
              <a:defRPr sz="1200" b="0">
                <a:solidFill>
                  <a:srgbClr val="152C46"/>
                </a:solidFill>
                <a:latin typeface="+mn-lt"/>
              </a:defRPr>
            </a:lvl1pPr>
            <a:lvl2pPr marL="792163" indent="-269875" eaLnBrk="1" hangingPunct="1">
              <a:spcBef>
                <a:spcPct val="15000"/>
              </a:spcBef>
              <a:buClr>
                <a:srgbClr val="152C46"/>
              </a:buClr>
              <a:buFont typeface="Symbol" pitchFamily="18" charset="2"/>
              <a:buChar char="-"/>
              <a:defRPr sz="1700">
                <a:solidFill>
                  <a:srgbClr val="152C46"/>
                </a:solidFill>
                <a:latin typeface="+mn-lt"/>
              </a:defRPr>
            </a:lvl2pPr>
            <a:lvl3pPr marL="1200150" indent="-228600" eaLnBrk="1" hangingPunct="1">
              <a:spcBef>
                <a:spcPct val="5000"/>
              </a:spcBef>
              <a:buClr>
                <a:srgbClr val="152C46"/>
              </a:buClr>
              <a:buSzPct val="85000"/>
              <a:buFont typeface="Symbol" pitchFamily="18" charset="2"/>
              <a:buChar char="·"/>
              <a:defRPr sz="1600" i="0">
                <a:solidFill>
                  <a:srgbClr val="152C46"/>
                </a:solidFill>
                <a:latin typeface="+mn-lt"/>
              </a:defRPr>
            </a:lvl3pPr>
            <a:lvl4pPr marL="1608138" indent="-228600" eaLnBrk="1" hangingPunct="1">
              <a:spcBef>
                <a:spcPct val="5000"/>
              </a:spcBef>
              <a:buClr>
                <a:srgbClr val="152C46"/>
              </a:buClr>
              <a:buFont typeface="Symbol" pitchFamily="18" charset="2"/>
              <a:buChar char="-"/>
              <a:defRPr sz="1600" i="0">
                <a:solidFill>
                  <a:srgbClr val="152C46"/>
                </a:solidFill>
                <a:latin typeface="+mn-lt"/>
              </a:defRPr>
            </a:lvl4pPr>
            <a:lvl5pPr marL="2016125" indent="-228600" eaLnBrk="1" hangingPunct="1">
              <a:spcBef>
                <a:spcPct val="5000"/>
              </a:spcBef>
              <a:buClr>
                <a:srgbClr val="152C46"/>
              </a:buClr>
              <a:buFont typeface="Arial" panose="020B0604020202020204" pitchFamily="34" charset="0"/>
              <a:buChar char="•"/>
              <a:defRPr sz="1600" i="0">
                <a:solidFill>
                  <a:srgbClr val="152C46"/>
                </a:solidFill>
                <a:latin typeface="+mn-lt"/>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mn-lt"/>
              </a:defRPr>
            </a:lvl9pPr>
          </a:lstStyle>
          <a:p>
            <a:r>
              <a:rPr lang="en-US" sz="1400" dirty="0"/>
              <a:t>In Addition to Reviewing Policy Limits, Looking at the Historical Loss Potential by Claims Size Provides a View of How Excess of Loss (XOL) Reinsurance can Mitigate Severity Risk</a:t>
            </a:r>
          </a:p>
          <a:p>
            <a:r>
              <a:rPr lang="en-US" sz="1400" dirty="0"/>
              <a:t>Provides an Idea of How Often a Claim might Exceed the Retention and a Sense for the Future Use of Reinsurance</a:t>
            </a:r>
          </a:p>
          <a:p>
            <a:r>
              <a:rPr lang="en-US" sz="1400" dirty="0"/>
              <a:t>Note that Depending on the Retention, potentially, Many Claims may not Attach or Use an XOL Reinsurance Program.  This Underlying Claim Frequency Risk is Retained.</a:t>
            </a:r>
          </a:p>
          <a:p>
            <a:endParaRPr lang="en-US" sz="1400" dirty="0"/>
          </a:p>
        </p:txBody>
      </p:sp>
      <p:sp>
        <p:nvSpPr>
          <p:cNvPr id="4" name="TextBox 3">
            <a:extLst>
              <a:ext uri="{FF2B5EF4-FFF2-40B4-BE49-F238E27FC236}">
                <a16:creationId xmlns:a16="http://schemas.microsoft.com/office/drawing/2014/main" id="{D7560FFE-BA09-498E-9058-60160E48B23D}"/>
              </a:ext>
            </a:extLst>
          </p:cNvPr>
          <p:cNvSpPr txBox="1"/>
          <p:nvPr/>
        </p:nvSpPr>
        <p:spPr>
          <a:xfrm>
            <a:off x="322217" y="1133338"/>
            <a:ext cx="2781985" cy="338554"/>
          </a:xfrm>
          <a:prstGeom prst="rect">
            <a:avLst/>
          </a:prstGeom>
          <a:solidFill>
            <a:schemeClr val="tx2"/>
          </a:solidFill>
        </p:spPr>
        <p:txBody>
          <a:bodyPr wrap="square" rtlCol="0" anchor="ctr">
            <a:spAutoFit/>
          </a:bodyPr>
          <a:lstStyle/>
          <a:p>
            <a:pPr algn="ctr"/>
            <a:r>
              <a:rPr lang="en-US" sz="1600" dirty="0">
                <a:solidFill>
                  <a:schemeClr val="bg1"/>
                </a:solidFill>
              </a:rPr>
              <a:t>Commentary</a:t>
            </a:r>
          </a:p>
        </p:txBody>
      </p:sp>
      <p:grpSp>
        <p:nvGrpSpPr>
          <p:cNvPr id="15" name="Group 14">
            <a:extLst>
              <a:ext uri="{FF2B5EF4-FFF2-40B4-BE49-F238E27FC236}">
                <a16:creationId xmlns:a16="http://schemas.microsoft.com/office/drawing/2014/main" id="{B674D573-43CA-440F-80AA-960E68B04348}"/>
              </a:ext>
            </a:extLst>
          </p:cNvPr>
          <p:cNvGrpSpPr/>
          <p:nvPr/>
        </p:nvGrpSpPr>
        <p:grpSpPr>
          <a:xfrm>
            <a:off x="3282894" y="1465262"/>
            <a:ext cx="8229595" cy="4589566"/>
            <a:chOff x="529437" y="1695503"/>
            <a:chExt cx="8229595" cy="4589566"/>
          </a:xfrm>
        </p:grpSpPr>
        <p:pic>
          <p:nvPicPr>
            <p:cNvPr id="12" name="Picture 2">
              <a:extLst>
                <a:ext uri="{FF2B5EF4-FFF2-40B4-BE49-F238E27FC236}">
                  <a16:creationId xmlns:a16="http://schemas.microsoft.com/office/drawing/2014/main" id="{5A9A0719-BD0B-4D83-A02B-7CFD9785B18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9437" y="1695503"/>
              <a:ext cx="8229595" cy="458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a:extLst>
                <a:ext uri="{FF2B5EF4-FFF2-40B4-BE49-F238E27FC236}">
                  <a16:creationId xmlns:a16="http://schemas.microsoft.com/office/drawing/2014/main" id="{1D38AA08-8088-4430-A2C8-1114847AD71F}"/>
                </a:ext>
              </a:extLst>
            </p:cNvPr>
            <p:cNvCxnSpPr/>
            <p:nvPr/>
          </p:nvCxnSpPr>
          <p:spPr bwMode="auto">
            <a:xfrm flipH="1">
              <a:off x="2962141" y="3734882"/>
              <a:ext cx="2920927" cy="0"/>
            </a:xfrm>
            <a:prstGeom prst="straightConnector1">
              <a:avLst/>
            </a:prstGeom>
            <a:solidFill>
              <a:schemeClr val="bg1"/>
            </a:solidFill>
            <a:ln w="603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679F5DDF-7BEF-4527-B7A2-D642D0D476DC}"/>
                </a:ext>
              </a:extLst>
            </p:cNvPr>
            <p:cNvSpPr txBox="1"/>
            <p:nvPr/>
          </p:nvSpPr>
          <p:spPr>
            <a:xfrm>
              <a:off x="3714682" y="3291116"/>
              <a:ext cx="1609859" cy="430887"/>
            </a:xfrm>
            <a:prstGeom prst="rect">
              <a:avLst/>
            </a:prstGeom>
            <a:noFill/>
            <a:ln>
              <a:solidFill>
                <a:schemeClr val="tx1"/>
              </a:solidFill>
            </a:ln>
          </p:spPr>
          <p:txBody>
            <a:bodyPr wrap="square" rtlCol="0">
              <a:spAutoFit/>
            </a:bodyPr>
            <a:lstStyle/>
            <a:p>
              <a:pPr algn="ctr"/>
              <a:r>
                <a:rPr lang="en-US" dirty="0"/>
                <a:t>No Reinsurance Coverage</a:t>
              </a:r>
            </a:p>
          </p:txBody>
        </p:sp>
      </p:grpSp>
      <p:sp>
        <p:nvSpPr>
          <p:cNvPr id="5" name="Content Placeholder 2">
            <a:extLst>
              <a:ext uri="{FF2B5EF4-FFF2-40B4-BE49-F238E27FC236}">
                <a16:creationId xmlns:a16="http://schemas.microsoft.com/office/drawing/2014/main" id="{91439F26-C9B6-4ABD-A320-6126C5BCB6C6}"/>
              </a:ext>
            </a:extLst>
          </p:cNvPr>
          <p:cNvSpPr txBox="1">
            <a:spLocks/>
          </p:cNvSpPr>
          <p:nvPr/>
        </p:nvSpPr>
        <p:spPr bwMode="auto">
          <a:xfrm>
            <a:off x="9350700" y="2911420"/>
            <a:ext cx="1912543" cy="1036579"/>
          </a:xfrm>
          <a:prstGeom prst="rect">
            <a:avLst/>
          </a:prstGeom>
          <a:solidFill>
            <a:schemeClr val="bg2"/>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marL="0" indent="0" algn="ctr">
              <a:buNone/>
            </a:pPr>
            <a:r>
              <a:rPr lang="en-US" sz="1500" kern="0" dirty="0">
                <a:solidFill>
                  <a:schemeClr val="tx1">
                    <a:lumMod val="75000"/>
                    <a:lumOff val="25000"/>
                  </a:schemeClr>
                </a:solidFill>
              </a:rPr>
              <a:t>$5M Retention </a:t>
            </a:r>
            <a:r>
              <a:rPr lang="en-US" sz="1500" kern="0" dirty="0">
                <a:solidFill>
                  <a:schemeClr val="accent1"/>
                </a:solidFill>
              </a:rPr>
              <a:t>Would Not Cover 97.8% </a:t>
            </a:r>
            <a:r>
              <a:rPr lang="en-US" sz="1500" kern="0" dirty="0">
                <a:solidFill>
                  <a:schemeClr val="tx1">
                    <a:lumMod val="75000"/>
                    <a:lumOff val="25000"/>
                  </a:schemeClr>
                </a:solidFill>
              </a:rPr>
              <a:t>of Historical Claims Incurred</a:t>
            </a:r>
          </a:p>
        </p:txBody>
      </p:sp>
      <p:sp>
        <p:nvSpPr>
          <p:cNvPr id="17" name="TextBox 16">
            <a:extLst>
              <a:ext uri="{FF2B5EF4-FFF2-40B4-BE49-F238E27FC236}">
                <a16:creationId xmlns:a16="http://schemas.microsoft.com/office/drawing/2014/main" id="{F3DE6284-505D-4589-ACB1-0F4D96A92184}"/>
              </a:ext>
            </a:extLst>
          </p:cNvPr>
          <p:cNvSpPr txBox="1"/>
          <p:nvPr/>
        </p:nvSpPr>
        <p:spPr>
          <a:xfrm>
            <a:off x="3589695" y="1141033"/>
            <a:ext cx="7853124" cy="323165"/>
          </a:xfrm>
          <a:prstGeom prst="rect">
            <a:avLst/>
          </a:prstGeom>
          <a:solidFill>
            <a:schemeClr val="tx2"/>
          </a:solidFill>
        </p:spPr>
        <p:txBody>
          <a:bodyPr wrap="square" rtlCol="0" anchor="ctr">
            <a:spAutoFit/>
          </a:bodyPr>
          <a:lstStyle/>
          <a:p>
            <a:pPr algn="ctr"/>
            <a:r>
              <a:rPr lang="en-US" sz="1500" dirty="0">
                <a:solidFill>
                  <a:schemeClr val="bg1"/>
                </a:solidFill>
              </a:rPr>
              <a:t>Focus: How Many Claims Would Excess Reinsurance Cover? </a:t>
            </a:r>
            <a:r>
              <a:rPr lang="en-US" sz="1200" dirty="0">
                <a:solidFill>
                  <a:schemeClr val="bg1"/>
                </a:solidFill>
              </a:rPr>
              <a:t>(Sum Bar Areas Right of </a:t>
            </a:r>
            <a:r>
              <a:rPr lang="en-US" sz="1200" dirty="0">
                <a:solidFill>
                  <a:srgbClr val="FF0000"/>
                </a:solidFill>
              </a:rPr>
              <a:t>Red</a:t>
            </a:r>
            <a:r>
              <a:rPr lang="en-US" sz="1200" dirty="0">
                <a:solidFill>
                  <a:schemeClr val="bg1"/>
                </a:solidFill>
              </a:rPr>
              <a:t> </a:t>
            </a:r>
            <a:r>
              <a:rPr lang="en-US" sz="1200" dirty="0">
                <a:solidFill>
                  <a:srgbClr val="FF0000"/>
                </a:solidFill>
              </a:rPr>
              <a:t>Line</a:t>
            </a:r>
            <a:r>
              <a:rPr lang="en-US" sz="1200" dirty="0">
                <a:solidFill>
                  <a:schemeClr val="bg1"/>
                </a:solidFill>
              </a:rPr>
              <a:t>)</a:t>
            </a:r>
            <a:r>
              <a:rPr lang="en-US" sz="1500" dirty="0">
                <a:solidFill>
                  <a:schemeClr val="bg1"/>
                </a:solidFill>
              </a:rPr>
              <a:t> </a:t>
            </a:r>
          </a:p>
        </p:txBody>
      </p:sp>
      <p:sp>
        <p:nvSpPr>
          <p:cNvPr id="20" name="Content Placeholder 2">
            <a:extLst>
              <a:ext uri="{FF2B5EF4-FFF2-40B4-BE49-F238E27FC236}">
                <a16:creationId xmlns:a16="http://schemas.microsoft.com/office/drawing/2014/main" id="{C5385EB9-EE7F-4EE4-A18D-B0AD262D5FC1}"/>
              </a:ext>
            </a:extLst>
          </p:cNvPr>
          <p:cNvSpPr txBox="1">
            <a:spLocks/>
          </p:cNvSpPr>
          <p:nvPr/>
        </p:nvSpPr>
        <p:spPr>
          <a:xfrm>
            <a:off x="7103660" y="5747187"/>
            <a:ext cx="1317530" cy="377683"/>
          </a:xfrm>
          <a:prstGeom prst="rect">
            <a:avLst/>
          </a:prstGeom>
          <a:noFill/>
          <a:ln>
            <a:noFill/>
          </a:ln>
        </p:spPr>
        <p:txBody>
          <a:bodyPr anchor="ctr"/>
          <a:lstStyle>
            <a:lvl1pPr marL="342900" indent="-342900" algn="l" rtl="0" eaLnBrk="1" fontAlgn="base" hangingPunct="1">
              <a:spcBef>
                <a:spcPct val="85000"/>
              </a:spcBef>
              <a:spcAft>
                <a:spcPct val="0"/>
              </a:spcAft>
              <a:buClr>
                <a:srgbClr val="F7B041"/>
              </a:buClr>
              <a:buSzPct val="70000"/>
              <a:buFont typeface="Wingdings" pitchFamily="2" charset="2"/>
              <a:buChar char="n"/>
              <a:defRPr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marL="0" indent="0" algn="ctr">
              <a:spcBef>
                <a:spcPts val="600"/>
              </a:spcBef>
              <a:buNone/>
            </a:pPr>
            <a:r>
              <a:rPr lang="en-US" sz="1000" b="0" kern="0" dirty="0">
                <a:solidFill>
                  <a:schemeClr val="tx1"/>
                </a:solidFill>
              </a:rPr>
              <a:t>Claim Size</a:t>
            </a:r>
          </a:p>
        </p:txBody>
      </p:sp>
      <p:sp>
        <p:nvSpPr>
          <p:cNvPr id="21" name="TextBox 20">
            <a:extLst>
              <a:ext uri="{FF2B5EF4-FFF2-40B4-BE49-F238E27FC236}">
                <a16:creationId xmlns:a16="http://schemas.microsoft.com/office/drawing/2014/main" id="{AF804A5B-7A3B-4896-B8F5-51234B41BD75}"/>
              </a:ext>
            </a:extLst>
          </p:cNvPr>
          <p:cNvSpPr txBox="1"/>
          <p:nvPr/>
        </p:nvSpPr>
        <p:spPr>
          <a:xfrm>
            <a:off x="5955322" y="4025749"/>
            <a:ext cx="2441478" cy="400110"/>
          </a:xfrm>
          <a:prstGeom prst="rect">
            <a:avLst/>
          </a:prstGeom>
          <a:noFill/>
        </p:spPr>
        <p:txBody>
          <a:bodyPr wrap="square" rtlCol="0">
            <a:spAutoFit/>
          </a:bodyPr>
          <a:lstStyle/>
          <a:p>
            <a:r>
              <a:rPr lang="en-US" sz="2000" dirty="0">
                <a:solidFill>
                  <a:schemeClr val="tx2">
                    <a:lumMod val="75000"/>
                  </a:schemeClr>
                </a:solidFill>
                <a:effectLst>
                  <a:outerShdw blurRad="60007" dist="310007" dir="7680000" sy="30000" kx="1300200" algn="ctr" rotWithShape="0">
                    <a:prstClr val="black">
                      <a:alpha val="32000"/>
                    </a:prstClr>
                  </a:outerShdw>
                </a:effectLst>
              </a:rPr>
              <a:t>Example Company</a:t>
            </a:r>
          </a:p>
        </p:txBody>
      </p:sp>
    </p:spTree>
    <p:extLst>
      <p:ext uri="{BB962C8B-B14F-4D97-AF65-F5344CB8AC3E}">
        <p14:creationId xmlns:p14="http://schemas.microsoft.com/office/powerpoint/2010/main" val="371674682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28C5-CBA2-491A-95C2-956728D6C762}"/>
              </a:ext>
            </a:extLst>
          </p:cNvPr>
          <p:cNvSpPr>
            <a:spLocks noGrp="1"/>
          </p:cNvSpPr>
          <p:nvPr>
            <p:ph type="title"/>
          </p:nvPr>
        </p:nvSpPr>
        <p:spPr/>
        <p:txBody>
          <a:bodyPr/>
          <a:lstStyle/>
          <a:p>
            <a:r>
              <a:rPr lang="en-US" sz="2400" dirty="0"/>
              <a:t>Understand Your Risk : </a:t>
            </a:r>
            <a:r>
              <a:rPr lang="en-US" sz="2400" dirty="0">
                <a:solidFill>
                  <a:schemeClr val="tx2">
                    <a:lumMod val="75000"/>
                  </a:schemeClr>
                </a:solidFill>
              </a:rPr>
              <a:t>Experience &amp; Exposure XOL Loss Costs </a:t>
            </a:r>
          </a:p>
        </p:txBody>
      </p:sp>
      <p:sp>
        <p:nvSpPr>
          <p:cNvPr id="9" name="Content Placeholder 2">
            <a:extLst>
              <a:ext uri="{FF2B5EF4-FFF2-40B4-BE49-F238E27FC236}">
                <a16:creationId xmlns:a16="http://schemas.microsoft.com/office/drawing/2014/main" id="{41BB7F13-924D-4D1E-9913-091D8FF97467}"/>
              </a:ext>
            </a:extLst>
          </p:cNvPr>
          <p:cNvSpPr>
            <a:spLocks noGrp="1"/>
          </p:cNvSpPr>
          <p:nvPr>
            <p:ph idx="1"/>
          </p:nvPr>
        </p:nvSpPr>
        <p:spPr>
          <a:xfrm>
            <a:off x="683223" y="1444070"/>
            <a:ext cx="2791501" cy="3815907"/>
          </a:xfrm>
          <a:solidFill>
            <a:schemeClr val="tx2">
              <a:lumMod val="20000"/>
              <a:lumOff val="80000"/>
            </a:schemeClr>
          </a:solidFill>
          <a:ln>
            <a:solidFill>
              <a:schemeClr val="tx2">
                <a:lumMod val="20000"/>
                <a:lumOff val="80000"/>
              </a:schemeClr>
            </a:solidFill>
          </a:ln>
        </p:spPr>
        <p:txBody>
          <a:bodyPr anchor="t"/>
          <a:lstStyle/>
          <a:p>
            <a:pPr>
              <a:spcBef>
                <a:spcPts val="600"/>
              </a:spcBef>
            </a:pPr>
            <a:r>
              <a:rPr lang="en-US" sz="1200" b="0" dirty="0"/>
              <a:t>An Experience Analysis Uses a Company’s own Claim History to Project Future Excess Losses. There are Only a Few Key Drivers or Assumptions.  The Waterfall Chart Displays the  Influence of Each Assumption</a:t>
            </a:r>
          </a:p>
          <a:p>
            <a:pPr>
              <a:spcBef>
                <a:spcPts val="600"/>
              </a:spcBef>
            </a:pPr>
            <a:r>
              <a:rPr lang="en-US" sz="1200" b="0" dirty="0"/>
              <a:t>An Exposure Analysis Uses Industry Loss Assumptions Along with a Company’s Policy Limit Profile to Evaluation Excess Loss Potential</a:t>
            </a:r>
          </a:p>
          <a:p>
            <a:pPr>
              <a:spcBef>
                <a:spcPts val="600"/>
              </a:spcBef>
            </a:pPr>
            <a:r>
              <a:rPr lang="en-US" sz="1200" b="0" dirty="0"/>
              <a:t>Reinsurers Always Compare these 2 Results and Consider Which is More Credible.  Here for a 3x2 Experience Indicates 11.8% while Exposure Indicates a 13.2%</a:t>
            </a:r>
          </a:p>
        </p:txBody>
      </p:sp>
      <p:sp>
        <p:nvSpPr>
          <p:cNvPr id="10" name="TextBox 9">
            <a:extLst>
              <a:ext uri="{FF2B5EF4-FFF2-40B4-BE49-F238E27FC236}">
                <a16:creationId xmlns:a16="http://schemas.microsoft.com/office/drawing/2014/main" id="{260EDF0D-DDDF-471A-BC6E-50DF9D8D0726}"/>
              </a:ext>
            </a:extLst>
          </p:cNvPr>
          <p:cNvSpPr txBox="1"/>
          <p:nvPr/>
        </p:nvSpPr>
        <p:spPr>
          <a:xfrm>
            <a:off x="683224" y="1028841"/>
            <a:ext cx="2791500" cy="338554"/>
          </a:xfrm>
          <a:prstGeom prst="rect">
            <a:avLst/>
          </a:prstGeom>
          <a:solidFill>
            <a:schemeClr val="tx2"/>
          </a:solidFill>
        </p:spPr>
        <p:txBody>
          <a:bodyPr wrap="square" rtlCol="0" anchor="ctr">
            <a:spAutoFit/>
          </a:bodyPr>
          <a:lstStyle/>
          <a:p>
            <a:pPr algn="ctr"/>
            <a:r>
              <a:rPr lang="en-US" sz="1600" dirty="0">
                <a:solidFill>
                  <a:schemeClr val="bg1"/>
                </a:solidFill>
              </a:rPr>
              <a:t>Commentary</a:t>
            </a:r>
          </a:p>
        </p:txBody>
      </p:sp>
      <p:sp>
        <p:nvSpPr>
          <p:cNvPr id="11" name="TextBox 10">
            <a:extLst>
              <a:ext uri="{FF2B5EF4-FFF2-40B4-BE49-F238E27FC236}">
                <a16:creationId xmlns:a16="http://schemas.microsoft.com/office/drawing/2014/main" id="{A4FA5D68-7FFD-41CF-98AF-BF6F0766F72C}"/>
              </a:ext>
            </a:extLst>
          </p:cNvPr>
          <p:cNvSpPr txBox="1"/>
          <p:nvPr/>
        </p:nvSpPr>
        <p:spPr>
          <a:xfrm>
            <a:off x="3838425" y="1028841"/>
            <a:ext cx="7508843" cy="338554"/>
          </a:xfrm>
          <a:prstGeom prst="rect">
            <a:avLst/>
          </a:prstGeom>
          <a:solidFill>
            <a:schemeClr val="tx2"/>
          </a:solidFill>
        </p:spPr>
        <p:txBody>
          <a:bodyPr wrap="square" rtlCol="0" anchor="ctr">
            <a:spAutoFit/>
          </a:bodyPr>
          <a:lstStyle/>
          <a:p>
            <a:pPr algn="ctr"/>
            <a:r>
              <a:rPr lang="en-US" sz="1600" dirty="0">
                <a:solidFill>
                  <a:schemeClr val="bg1"/>
                </a:solidFill>
              </a:rPr>
              <a:t>Focus: Level of XS Losses &amp; The Impact of Actuarial Assumptions on the Result</a:t>
            </a:r>
          </a:p>
        </p:txBody>
      </p:sp>
      <p:pic>
        <p:nvPicPr>
          <p:cNvPr id="12" name="Picture 11">
            <a:extLst>
              <a:ext uri="{FF2B5EF4-FFF2-40B4-BE49-F238E27FC236}">
                <a16:creationId xmlns:a16="http://schemas.microsoft.com/office/drawing/2014/main" id="{AE29DEC9-442E-4025-AC19-7D68BCB992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05401" y="1544549"/>
            <a:ext cx="2551930" cy="2211868"/>
          </a:xfrm>
          <a:prstGeom prst="rect">
            <a:avLst/>
          </a:prstGeom>
        </p:spPr>
      </p:pic>
      <p:pic>
        <p:nvPicPr>
          <p:cNvPr id="3" name="Picture 2">
            <a:extLst>
              <a:ext uri="{FF2B5EF4-FFF2-40B4-BE49-F238E27FC236}">
                <a16:creationId xmlns:a16="http://schemas.microsoft.com/office/drawing/2014/main" id="{8E737F82-16F5-46F6-A88D-EC4DB57C31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8201" y="1544549"/>
            <a:ext cx="4694455" cy="1546994"/>
          </a:xfrm>
          <a:prstGeom prst="rect">
            <a:avLst/>
          </a:prstGeom>
        </p:spPr>
      </p:pic>
      <p:pic>
        <p:nvPicPr>
          <p:cNvPr id="13" name="Picture 12">
            <a:extLst>
              <a:ext uri="{FF2B5EF4-FFF2-40B4-BE49-F238E27FC236}">
                <a16:creationId xmlns:a16="http://schemas.microsoft.com/office/drawing/2014/main" id="{BFDA891E-9210-45C2-806B-B23D99BA36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8489" y="3222649"/>
            <a:ext cx="4745579" cy="2356676"/>
          </a:xfrm>
          <a:prstGeom prst="rect">
            <a:avLst/>
          </a:prstGeom>
        </p:spPr>
      </p:pic>
      <p:sp>
        <p:nvSpPr>
          <p:cNvPr id="16" name="TextBox 15">
            <a:extLst>
              <a:ext uri="{FF2B5EF4-FFF2-40B4-BE49-F238E27FC236}">
                <a16:creationId xmlns:a16="http://schemas.microsoft.com/office/drawing/2014/main" id="{81582DB6-3F68-468F-BA6F-8AF9DB2C89B5}"/>
              </a:ext>
            </a:extLst>
          </p:cNvPr>
          <p:cNvSpPr txBox="1"/>
          <p:nvPr/>
        </p:nvSpPr>
        <p:spPr>
          <a:xfrm>
            <a:off x="5389265" y="4746742"/>
            <a:ext cx="2441478" cy="400110"/>
          </a:xfrm>
          <a:prstGeom prst="rect">
            <a:avLst/>
          </a:prstGeom>
          <a:noFill/>
        </p:spPr>
        <p:txBody>
          <a:bodyPr wrap="square" rtlCol="0">
            <a:spAutoFit/>
          </a:bodyPr>
          <a:lstStyle/>
          <a:p>
            <a:r>
              <a:rPr lang="en-US" sz="2000" dirty="0">
                <a:solidFill>
                  <a:schemeClr val="tx2">
                    <a:lumMod val="75000"/>
                  </a:schemeClr>
                </a:solidFill>
                <a:effectLst>
                  <a:outerShdw blurRad="60007" dist="310007" dir="7680000" sy="30000" kx="1300200" algn="ctr" rotWithShape="0">
                    <a:prstClr val="black">
                      <a:alpha val="32000"/>
                    </a:prstClr>
                  </a:outerShdw>
                </a:effectLst>
              </a:rPr>
              <a:t>Example Company</a:t>
            </a:r>
          </a:p>
        </p:txBody>
      </p:sp>
    </p:spTree>
    <p:extLst>
      <p:ext uri="{BB962C8B-B14F-4D97-AF65-F5344CB8AC3E}">
        <p14:creationId xmlns:p14="http://schemas.microsoft.com/office/powerpoint/2010/main" val="359614871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53BE-B8A3-4B50-92D3-D7DFB0F3DBD8}"/>
              </a:ext>
            </a:extLst>
          </p:cNvPr>
          <p:cNvSpPr>
            <a:spLocks noGrp="1"/>
          </p:cNvSpPr>
          <p:nvPr>
            <p:ph type="title"/>
          </p:nvPr>
        </p:nvSpPr>
        <p:spPr/>
        <p:txBody>
          <a:bodyPr/>
          <a:lstStyle/>
          <a:p>
            <a:r>
              <a:rPr lang="en-US" sz="2400" dirty="0"/>
              <a:t>Understand Your Risk :</a:t>
            </a:r>
            <a:r>
              <a:rPr lang="en-US" sz="2400" dirty="0">
                <a:solidFill>
                  <a:schemeClr val="tx2">
                    <a:lumMod val="75000"/>
                  </a:schemeClr>
                </a:solidFill>
              </a:rPr>
              <a:t> Credible Underwriting Risk Measurement</a:t>
            </a:r>
          </a:p>
        </p:txBody>
      </p:sp>
      <p:pic>
        <p:nvPicPr>
          <p:cNvPr id="4" name="Picture 3">
            <a:extLst>
              <a:ext uri="{FF2B5EF4-FFF2-40B4-BE49-F238E27FC236}">
                <a16:creationId xmlns:a16="http://schemas.microsoft.com/office/drawing/2014/main" id="{028B6A47-93CB-4A7A-88F2-83C19403654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94551" y="1456110"/>
            <a:ext cx="3038475"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DEDF01F0-1AE6-488F-8E4B-DAC509B224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35956" y="3375076"/>
            <a:ext cx="4297363"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a:extLst>
              <a:ext uri="{FF2B5EF4-FFF2-40B4-BE49-F238E27FC236}">
                <a16:creationId xmlns:a16="http://schemas.microsoft.com/office/drawing/2014/main" id="{6265A5E1-30C0-4434-AEE4-90243C73ABCA}"/>
              </a:ext>
            </a:extLst>
          </p:cNvPr>
          <p:cNvSpPr>
            <a:spLocks noGrp="1"/>
          </p:cNvSpPr>
          <p:nvPr>
            <p:ph idx="1"/>
          </p:nvPr>
        </p:nvSpPr>
        <p:spPr>
          <a:xfrm>
            <a:off x="683223" y="1444070"/>
            <a:ext cx="2791501" cy="4329719"/>
          </a:xfrm>
          <a:solidFill>
            <a:schemeClr val="tx2">
              <a:lumMod val="20000"/>
              <a:lumOff val="80000"/>
            </a:schemeClr>
          </a:solidFill>
          <a:ln>
            <a:solidFill>
              <a:schemeClr val="tx2">
                <a:lumMod val="20000"/>
                <a:lumOff val="80000"/>
              </a:schemeClr>
            </a:solidFill>
          </a:ln>
        </p:spPr>
        <p:txBody>
          <a:bodyPr anchor="t"/>
          <a:lstStyle/>
          <a:p>
            <a:pPr>
              <a:spcBef>
                <a:spcPts val="600"/>
              </a:spcBef>
            </a:pPr>
            <a:r>
              <a:rPr lang="en-US" sz="1300" b="0" dirty="0"/>
              <a:t>Measuring UW Risk is not always Straight Forward.  It is a Key Input in the Stochastic Evaluation of  Reinsurance Options</a:t>
            </a:r>
          </a:p>
          <a:p>
            <a:pPr>
              <a:spcBef>
                <a:spcPts val="600"/>
              </a:spcBef>
            </a:pPr>
            <a:r>
              <a:rPr lang="en-US" sz="1300" b="0" dirty="0"/>
              <a:t>Individual Insurance Company Data is not Always Credible</a:t>
            </a:r>
          </a:p>
          <a:p>
            <a:pPr>
              <a:spcBef>
                <a:spcPts val="600"/>
              </a:spcBef>
            </a:pPr>
            <a:r>
              <a:rPr lang="en-US" sz="1300" b="0" dirty="0"/>
              <a:t>Limit Profiles and Product Offerings Change Over Time which can Further Erode the Ability of Past Experience to Predict the Future</a:t>
            </a:r>
          </a:p>
          <a:p>
            <a:pPr>
              <a:spcBef>
                <a:spcPts val="600"/>
              </a:spcBef>
            </a:pPr>
            <a:r>
              <a:rPr lang="en-US" sz="1300" b="0" dirty="0"/>
              <a:t>Using the Complete History of Industry UW Experience, It is Possible to Benchmark and Compliment PI’s Indicated Risk Profile to Develop Appropriate Modeling Inputs   </a:t>
            </a:r>
          </a:p>
        </p:txBody>
      </p:sp>
      <p:sp>
        <p:nvSpPr>
          <p:cNvPr id="8" name="TextBox 7">
            <a:extLst>
              <a:ext uri="{FF2B5EF4-FFF2-40B4-BE49-F238E27FC236}">
                <a16:creationId xmlns:a16="http://schemas.microsoft.com/office/drawing/2014/main" id="{3C28D15E-E605-4850-8835-88F6BE9E3068}"/>
              </a:ext>
            </a:extLst>
          </p:cNvPr>
          <p:cNvSpPr txBox="1"/>
          <p:nvPr/>
        </p:nvSpPr>
        <p:spPr>
          <a:xfrm>
            <a:off x="683224" y="1028841"/>
            <a:ext cx="2791500" cy="338554"/>
          </a:xfrm>
          <a:prstGeom prst="rect">
            <a:avLst/>
          </a:prstGeom>
          <a:solidFill>
            <a:schemeClr val="tx2"/>
          </a:solidFill>
        </p:spPr>
        <p:txBody>
          <a:bodyPr wrap="square" rtlCol="0" anchor="ctr">
            <a:spAutoFit/>
          </a:bodyPr>
          <a:lstStyle/>
          <a:p>
            <a:pPr algn="ctr"/>
            <a:r>
              <a:rPr lang="en-US" sz="1600" dirty="0">
                <a:solidFill>
                  <a:schemeClr val="bg1"/>
                </a:solidFill>
              </a:rPr>
              <a:t>Commentary</a:t>
            </a:r>
          </a:p>
        </p:txBody>
      </p:sp>
      <p:sp>
        <p:nvSpPr>
          <p:cNvPr id="10" name="TextBox 9">
            <a:extLst>
              <a:ext uri="{FF2B5EF4-FFF2-40B4-BE49-F238E27FC236}">
                <a16:creationId xmlns:a16="http://schemas.microsoft.com/office/drawing/2014/main" id="{72277A13-F239-49A4-A39D-A3F3C8F44F40}"/>
              </a:ext>
            </a:extLst>
          </p:cNvPr>
          <p:cNvSpPr txBox="1"/>
          <p:nvPr/>
        </p:nvSpPr>
        <p:spPr>
          <a:xfrm>
            <a:off x="3635956" y="1028841"/>
            <a:ext cx="7497070" cy="338554"/>
          </a:xfrm>
          <a:prstGeom prst="rect">
            <a:avLst/>
          </a:prstGeom>
          <a:solidFill>
            <a:schemeClr val="tx2"/>
          </a:solidFill>
        </p:spPr>
        <p:txBody>
          <a:bodyPr wrap="square" rtlCol="0" anchor="ctr">
            <a:spAutoFit/>
          </a:bodyPr>
          <a:lstStyle/>
          <a:p>
            <a:pPr algn="ctr"/>
            <a:r>
              <a:rPr lang="en-US" sz="1600" dirty="0">
                <a:solidFill>
                  <a:schemeClr val="bg1"/>
                </a:solidFill>
              </a:rPr>
              <a:t>Focus: Selecting an Appropriate Measure of Volatility for Stochastic Modeling</a:t>
            </a:r>
          </a:p>
        </p:txBody>
      </p:sp>
      <p:pic>
        <p:nvPicPr>
          <p:cNvPr id="12" name="Picture 11">
            <a:extLst>
              <a:ext uri="{FF2B5EF4-FFF2-40B4-BE49-F238E27FC236}">
                <a16:creationId xmlns:a16="http://schemas.microsoft.com/office/drawing/2014/main" id="{28B1EDEF-00E4-41D8-95EA-E641B79BB986}"/>
              </a:ext>
            </a:extLst>
          </p:cNvPr>
          <p:cNvPicPr>
            <a:picLocks noChangeAspect="1"/>
          </p:cNvPicPr>
          <p:nvPr/>
        </p:nvPicPr>
        <p:blipFill>
          <a:blip r:embed="rId4"/>
          <a:stretch>
            <a:fillRect/>
          </a:stretch>
        </p:blipFill>
        <p:spPr>
          <a:xfrm>
            <a:off x="3644666" y="1470198"/>
            <a:ext cx="4209744" cy="1760684"/>
          </a:xfrm>
          <a:prstGeom prst="rect">
            <a:avLst/>
          </a:prstGeom>
        </p:spPr>
      </p:pic>
      <p:sp>
        <p:nvSpPr>
          <p:cNvPr id="17" name="TextBox 16">
            <a:extLst>
              <a:ext uri="{FF2B5EF4-FFF2-40B4-BE49-F238E27FC236}">
                <a16:creationId xmlns:a16="http://schemas.microsoft.com/office/drawing/2014/main" id="{29E51044-E5D9-474C-A77F-442418C083C3}"/>
              </a:ext>
            </a:extLst>
          </p:cNvPr>
          <p:cNvSpPr txBox="1"/>
          <p:nvPr/>
        </p:nvSpPr>
        <p:spPr>
          <a:xfrm>
            <a:off x="5572457" y="4583098"/>
            <a:ext cx="2441478" cy="400110"/>
          </a:xfrm>
          <a:prstGeom prst="rect">
            <a:avLst/>
          </a:prstGeom>
          <a:noFill/>
        </p:spPr>
        <p:txBody>
          <a:bodyPr wrap="square" rtlCol="0">
            <a:spAutoFit/>
          </a:bodyPr>
          <a:lstStyle/>
          <a:p>
            <a:r>
              <a:rPr lang="en-US" sz="2000" dirty="0">
                <a:solidFill>
                  <a:schemeClr val="tx2">
                    <a:lumMod val="75000"/>
                  </a:schemeClr>
                </a:solidFill>
                <a:effectLst>
                  <a:outerShdw blurRad="60007" dist="310007" dir="7680000" sy="30000" kx="1300200" algn="ctr" rotWithShape="0">
                    <a:prstClr val="black">
                      <a:alpha val="32000"/>
                    </a:prstClr>
                  </a:outerShdw>
                </a:effectLst>
              </a:rPr>
              <a:t>Example Company</a:t>
            </a:r>
          </a:p>
        </p:txBody>
      </p:sp>
    </p:spTree>
    <p:extLst>
      <p:ext uri="{BB962C8B-B14F-4D97-AF65-F5344CB8AC3E}">
        <p14:creationId xmlns:p14="http://schemas.microsoft.com/office/powerpoint/2010/main" val="51918640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A138-108F-4489-87CA-94D9FD00C779}"/>
              </a:ext>
            </a:extLst>
          </p:cNvPr>
          <p:cNvSpPr>
            <a:spLocks noGrp="1"/>
          </p:cNvSpPr>
          <p:nvPr>
            <p:ph type="title"/>
          </p:nvPr>
        </p:nvSpPr>
        <p:spPr/>
        <p:txBody>
          <a:bodyPr/>
          <a:lstStyle/>
          <a:p>
            <a:r>
              <a:rPr lang="en-US" dirty="0"/>
              <a:t>What is insurance and why does insurance exist?</a:t>
            </a:r>
          </a:p>
        </p:txBody>
      </p:sp>
      <p:sp>
        <p:nvSpPr>
          <p:cNvPr id="3" name="Content Placeholder 2">
            <a:extLst>
              <a:ext uri="{FF2B5EF4-FFF2-40B4-BE49-F238E27FC236}">
                <a16:creationId xmlns:a16="http://schemas.microsoft.com/office/drawing/2014/main" id="{0E9B1F66-3025-4D57-8F36-7CD3D11F7A38}"/>
              </a:ext>
            </a:extLst>
          </p:cNvPr>
          <p:cNvSpPr>
            <a:spLocks noGrp="1"/>
          </p:cNvSpPr>
          <p:nvPr>
            <p:ph idx="1"/>
          </p:nvPr>
        </p:nvSpPr>
        <p:spPr/>
        <p:txBody>
          <a:bodyPr/>
          <a:lstStyle/>
          <a:p>
            <a:r>
              <a:rPr lang="en-US" dirty="0"/>
              <a:t>Insurance companies allow you to trade an uncertain risk for a certain premium payment</a:t>
            </a:r>
          </a:p>
          <a:p>
            <a:r>
              <a:rPr lang="en-US" dirty="0"/>
              <a:t>The cost of the risk is higher to you than to the insurance company</a:t>
            </a:r>
          </a:p>
          <a:p>
            <a:r>
              <a:rPr lang="en-US" dirty="0"/>
              <a:t>Lots of reasons why the cost to the insurance company is </a:t>
            </a:r>
            <a:r>
              <a:rPr lang="en-US" i="1" dirty="0"/>
              <a:t>higher</a:t>
            </a:r>
            <a:r>
              <a:rPr lang="en-US" dirty="0"/>
              <a:t> than the cost to you</a:t>
            </a:r>
          </a:p>
          <a:p>
            <a:pPr lvl="1"/>
            <a:r>
              <a:rPr lang="en-US" dirty="0"/>
              <a:t>Expenses</a:t>
            </a:r>
          </a:p>
          <a:p>
            <a:pPr lvl="1"/>
            <a:r>
              <a:rPr lang="en-US" dirty="0"/>
              <a:t>Adverse selection</a:t>
            </a:r>
          </a:p>
          <a:p>
            <a:pPr lvl="1"/>
            <a:r>
              <a:rPr lang="en-US" dirty="0"/>
              <a:t>Moral hazard</a:t>
            </a:r>
          </a:p>
          <a:p>
            <a:pPr lvl="1"/>
            <a:r>
              <a:rPr lang="en-US" dirty="0"/>
              <a:t>Increased utilization</a:t>
            </a:r>
          </a:p>
          <a:p>
            <a:pPr lvl="1"/>
            <a:r>
              <a:rPr lang="en-US" dirty="0"/>
              <a:t>Fraud</a:t>
            </a:r>
          </a:p>
          <a:p>
            <a:r>
              <a:rPr lang="en-US" dirty="0"/>
              <a:t>Why would the cost be lower?</a:t>
            </a:r>
          </a:p>
          <a:p>
            <a:pPr lvl="1"/>
            <a:r>
              <a:rPr lang="en-US" dirty="0"/>
              <a:t>Risk sharing (diversification)</a:t>
            </a:r>
          </a:p>
          <a:p>
            <a:pPr lvl="1"/>
            <a:r>
              <a:rPr lang="en-US" dirty="0"/>
              <a:t>Risk expertise (underwriting)</a:t>
            </a:r>
          </a:p>
          <a:p>
            <a:pPr lvl="1"/>
            <a:r>
              <a:rPr lang="en-US" dirty="0"/>
              <a:t>Financial means</a:t>
            </a:r>
          </a:p>
          <a:p>
            <a:pPr lvl="1"/>
            <a:r>
              <a:rPr lang="en-US" dirty="0"/>
              <a:t>Legal or business requirements (e.g. surety or personal auto)</a:t>
            </a:r>
          </a:p>
          <a:p>
            <a:pPr lvl="1"/>
            <a:endParaRPr lang="en-US" dirty="0"/>
          </a:p>
          <a:p>
            <a:pPr marL="0" indent="0">
              <a:buNone/>
            </a:pPr>
            <a:endParaRPr lang="en-US" dirty="0"/>
          </a:p>
        </p:txBody>
      </p:sp>
    </p:spTree>
    <p:extLst>
      <p:ext uri="{BB962C8B-B14F-4D97-AF65-F5344CB8AC3E}">
        <p14:creationId xmlns:p14="http://schemas.microsoft.com/office/powerpoint/2010/main" val="28617045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1D39-4751-4C65-85CD-526E139148DA}"/>
              </a:ext>
            </a:extLst>
          </p:cNvPr>
          <p:cNvSpPr>
            <a:spLocks noGrp="1"/>
          </p:cNvSpPr>
          <p:nvPr>
            <p:ph type="title"/>
          </p:nvPr>
        </p:nvSpPr>
        <p:spPr/>
        <p:txBody>
          <a:bodyPr/>
          <a:lstStyle/>
          <a:p>
            <a:r>
              <a:rPr lang="en-US" sz="2400" dirty="0"/>
              <a:t>Evaluate Reinsurance: </a:t>
            </a:r>
            <a:r>
              <a:rPr lang="en-US" sz="2400" dirty="0">
                <a:solidFill>
                  <a:schemeClr val="tx2">
                    <a:lumMod val="75000"/>
                  </a:schemeClr>
                </a:solidFill>
              </a:rPr>
              <a:t>XOL vs Aggregate Covers - Payoff Diagrams </a:t>
            </a:r>
            <a:r>
              <a:rPr lang="en-US" sz="2400" dirty="0"/>
              <a:t>	</a:t>
            </a:r>
          </a:p>
        </p:txBody>
      </p:sp>
      <p:sp>
        <p:nvSpPr>
          <p:cNvPr id="4" name="TextBox 4">
            <a:extLst>
              <a:ext uri="{FF2B5EF4-FFF2-40B4-BE49-F238E27FC236}">
                <a16:creationId xmlns:a16="http://schemas.microsoft.com/office/drawing/2014/main" id="{21D6D22C-8347-496B-8359-82996E2B436F}"/>
              </a:ext>
            </a:extLst>
          </p:cNvPr>
          <p:cNvSpPr txBox="1"/>
          <p:nvPr/>
        </p:nvSpPr>
        <p:spPr>
          <a:xfrm>
            <a:off x="3567790" y="1276868"/>
            <a:ext cx="3657600" cy="594009"/>
          </a:xfrm>
          <a:prstGeom prst="rect">
            <a:avLst/>
          </a:prstGeom>
          <a:solidFill>
            <a:srgbClr val="002060">
              <a:alpha val="75000"/>
            </a:srgbClr>
          </a:solidFill>
          <a:ln>
            <a:solidFill>
              <a:schemeClr val="tx2">
                <a:lumMod val="20000"/>
                <a:lumOff val="80000"/>
              </a:schemeClr>
            </a:solidFill>
          </a:ln>
        </p:spPr>
        <p:txBody>
          <a:bodyPr wrap="square" rtlCol="0" anchor="ctr">
            <a:spAutoFit/>
          </a:bodyPr>
          <a:ls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a:lstStyle>
          <a:p>
            <a:pPr algn="ctr"/>
            <a:r>
              <a:rPr lang="en-US" sz="1700" dirty="0">
                <a:solidFill>
                  <a:schemeClr val="bg1"/>
                </a:solidFill>
              </a:rPr>
              <a:t>Excess of Loss</a:t>
            </a:r>
          </a:p>
        </p:txBody>
      </p:sp>
      <p:sp>
        <p:nvSpPr>
          <p:cNvPr id="5" name="TextBox 5">
            <a:extLst>
              <a:ext uri="{FF2B5EF4-FFF2-40B4-BE49-F238E27FC236}">
                <a16:creationId xmlns:a16="http://schemas.microsoft.com/office/drawing/2014/main" id="{8BD55097-1694-4123-BB98-D05B2FD74943}"/>
              </a:ext>
            </a:extLst>
          </p:cNvPr>
          <p:cNvSpPr txBox="1"/>
          <p:nvPr/>
        </p:nvSpPr>
        <p:spPr>
          <a:xfrm>
            <a:off x="7616680" y="1276868"/>
            <a:ext cx="3657600" cy="594009"/>
          </a:xfrm>
          <a:prstGeom prst="rect">
            <a:avLst/>
          </a:prstGeom>
          <a:solidFill>
            <a:srgbClr val="002060">
              <a:alpha val="75000"/>
            </a:srgbClr>
          </a:solidFill>
          <a:ln>
            <a:solidFill>
              <a:schemeClr val="tx2">
                <a:lumMod val="20000"/>
                <a:lumOff val="80000"/>
              </a:schemeClr>
            </a:solidFill>
          </a:ln>
        </p:spPr>
        <p:txBody>
          <a:bodyPr wrap="square" rtlCol="0" anchor="ctr">
            <a:spAutoFit/>
          </a:bodyPr>
          <a:ls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a:lstStyle>
          <a:p>
            <a:pPr algn="ctr">
              <a:spcBef>
                <a:spcPts val="0"/>
              </a:spcBef>
            </a:pPr>
            <a:r>
              <a:rPr lang="en-US" sz="1700" dirty="0">
                <a:solidFill>
                  <a:schemeClr val="bg1"/>
                </a:solidFill>
              </a:rPr>
              <a:t>AAD QS</a:t>
            </a:r>
            <a:r>
              <a:rPr lang="en-US" sz="1200" dirty="0">
                <a:solidFill>
                  <a:schemeClr val="bg1"/>
                </a:solidFill>
              </a:rPr>
              <a:t> </a:t>
            </a:r>
          </a:p>
          <a:p>
            <a:pPr algn="ctr">
              <a:spcBef>
                <a:spcPts val="0"/>
              </a:spcBef>
            </a:pPr>
            <a:r>
              <a:rPr lang="en-US" sz="1200" dirty="0">
                <a:solidFill>
                  <a:schemeClr val="bg1"/>
                </a:solidFill>
              </a:rPr>
              <a:t>(45% Cession, 55% AAD)</a:t>
            </a:r>
          </a:p>
        </p:txBody>
      </p:sp>
      <p:sp>
        <p:nvSpPr>
          <p:cNvPr id="6" name="TextBox 6">
            <a:extLst>
              <a:ext uri="{FF2B5EF4-FFF2-40B4-BE49-F238E27FC236}">
                <a16:creationId xmlns:a16="http://schemas.microsoft.com/office/drawing/2014/main" id="{66265DA3-C2CC-40C9-AF02-CE732281940D}"/>
              </a:ext>
            </a:extLst>
          </p:cNvPr>
          <p:cNvSpPr txBox="1"/>
          <p:nvPr/>
        </p:nvSpPr>
        <p:spPr>
          <a:xfrm>
            <a:off x="3567790" y="3854606"/>
            <a:ext cx="3657600" cy="594009"/>
          </a:xfrm>
          <a:prstGeom prst="rect">
            <a:avLst/>
          </a:prstGeom>
          <a:solidFill>
            <a:srgbClr val="002060">
              <a:alpha val="75000"/>
            </a:srgbClr>
          </a:solidFill>
          <a:ln>
            <a:solidFill>
              <a:schemeClr val="tx2">
                <a:lumMod val="20000"/>
                <a:lumOff val="80000"/>
              </a:schemeClr>
            </a:solidFill>
          </a:ln>
        </p:spPr>
        <p:txBody>
          <a:bodyPr wrap="square" rtlCol="0" anchor="ctr">
            <a:spAutoFit/>
          </a:bodyPr>
          <a:ls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a:lstStyle>
          <a:p>
            <a:pPr algn="ctr"/>
            <a:r>
              <a:rPr lang="en-US" sz="1700" dirty="0">
                <a:solidFill>
                  <a:schemeClr val="bg1"/>
                </a:solidFill>
              </a:rPr>
              <a:t>Aggregate Stop Loss</a:t>
            </a:r>
          </a:p>
          <a:p>
            <a:pPr algn="ctr"/>
            <a:r>
              <a:rPr lang="en-US" sz="1200" dirty="0">
                <a:solidFill>
                  <a:schemeClr val="bg1"/>
                </a:solidFill>
              </a:rPr>
              <a:t>(25% xs 65%, 100% Cession)</a:t>
            </a:r>
          </a:p>
        </p:txBody>
      </p:sp>
      <p:sp>
        <p:nvSpPr>
          <p:cNvPr id="7" name="TextBox 7">
            <a:extLst>
              <a:ext uri="{FF2B5EF4-FFF2-40B4-BE49-F238E27FC236}">
                <a16:creationId xmlns:a16="http://schemas.microsoft.com/office/drawing/2014/main" id="{2E2DF6BF-F4D9-445D-A91C-38DAD4AEE9B4}"/>
              </a:ext>
            </a:extLst>
          </p:cNvPr>
          <p:cNvSpPr txBox="1"/>
          <p:nvPr/>
        </p:nvSpPr>
        <p:spPr>
          <a:xfrm>
            <a:off x="7616680" y="3854606"/>
            <a:ext cx="3657600" cy="594009"/>
          </a:xfrm>
          <a:prstGeom prst="rect">
            <a:avLst/>
          </a:prstGeom>
          <a:solidFill>
            <a:srgbClr val="002060">
              <a:alpha val="75000"/>
            </a:srgbClr>
          </a:solidFill>
          <a:ln>
            <a:solidFill>
              <a:schemeClr val="tx2">
                <a:lumMod val="20000"/>
                <a:lumOff val="80000"/>
              </a:schemeClr>
            </a:solidFill>
          </a:ln>
        </p:spPr>
        <p:txBody>
          <a:bodyPr wrap="square" rtlCol="0" anchor="ctr">
            <a:spAutoFit/>
          </a:bodyPr>
          <a:lstStyle>
            <a:defPPr>
              <a:defRPr lang="en-US"/>
            </a:defPPr>
            <a:lvl1pPr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1pPr>
            <a:lvl2pPr marL="4572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2pPr>
            <a:lvl3pPr marL="9144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3pPr>
            <a:lvl4pPr marL="13716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4pPr>
            <a:lvl5pPr marL="1828800" algn="l" rtl="0" fontAlgn="base">
              <a:spcBef>
                <a:spcPct val="30000"/>
              </a:spcBef>
              <a:spcAft>
                <a:spcPct val="0"/>
              </a:spcAft>
              <a:buClr>
                <a:srgbClr val="F7B041"/>
              </a:buClr>
              <a:buSzPct val="70000"/>
              <a:buFont typeface="Wingdings" pitchFamily="2" charset="2"/>
              <a:defRPr sz="1100" kern="1200">
                <a:solidFill>
                  <a:schemeClr val="tx1"/>
                </a:solidFill>
                <a:latin typeface="Arial" charset="0"/>
                <a:ea typeface="+mn-ea"/>
                <a:cs typeface="+mn-cs"/>
              </a:defRPr>
            </a:lvl5pPr>
            <a:lvl6pPr marL="2286000" algn="l" defTabSz="914400" rtl="0" eaLnBrk="1" latinLnBrk="0" hangingPunct="1">
              <a:defRPr sz="1100" kern="1200">
                <a:solidFill>
                  <a:schemeClr val="tx1"/>
                </a:solidFill>
                <a:latin typeface="Arial" charset="0"/>
                <a:ea typeface="+mn-ea"/>
                <a:cs typeface="+mn-cs"/>
              </a:defRPr>
            </a:lvl6pPr>
            <a:lvl7pPr marL="2743200" algn="l" defTabSz="914400" rtl="0" eaLnBrk="1" latinLnBrk="0" hangingPunct="1">
              <a:defRPr sz="1100" kern="1200">
                <a:solidFill>
                  <a:schemeClr val="tx1"/>
                </a:solidFill>
                <a:latin typeface="Arial" charset="0"/>
                <a:ea typeface="+mn-ea"/>
                <a:cs typeface="+mn-cs"/>
              </a:defRPr>
            </a:lvl7pPr>
            <a:lvl8pPr marL="3200400" algn="l" defTabSz="914400" rtl="0" eaLnBrk="1" latinLnBrk="0" hangingPunct="1">
              <a:defRPr sz="1100" kern="1200">
                <a:solidFill>
                  <a:schemeClr val="tx1"/>
                </a:solidFill>
                <a:latin typeface="Arial" charset="0"/>
                <a:ea typeface="+mn-ea"/>
                <a:cs typeface="+mn-cs"/>
              </a:defRPr>
            </a:lvl8pPr>
            <a:lvl9pPr marL="3657600" algn="l" defTabSz="914400" rtl="0" eaLnBrk="1" latinLnBrk="0" hangingPunct="1">
              <a:defRPr sz="1100" kern="1200">
                <a:solidFill>
                  <a:schemeClr val="tx1"/>
                </a:solidFill>
                <a:latin typeface="Arial" charset="0"/>
                <a:ea typeface="+mn-ea"/>
                <a:cs typeface="+mn-cs"/>
              </a:defRPr>
            </a:lvl9pPr>
          </a:lstStyle>
          <a:p>
            <a:pPr algn="ctr"/>
            <a:r>
              <a:rPr lang="en-US" sz="1700" dirty="0">
                <a:solidFill>
                  <a:schemeClr val="bg1"/>
                </a:solidFill>
              </a:rPr>
              <a:t>Funds Withheld QS Cashflow View</a:t>
            </a:r>
          </a:p>
          <a:p>
            <a:pPr algn="ctr"/>
            <a:r>
              <a:rPr lang="en-US" sz="1200" dirty="0">
                <a:solidFill>
                  <a:schemeClr val="bg1"/>
                </a:solidFill>
              </a:rPr>
              <a:t>(70% Cession, 2.5% Crediting Rate)</a:t>
            </a:r>
          </a:p>
        </p:txBody>
      </p:sp>
      <p:pic>
        <p:nvPicPr>
          <p:cNvPr id="8" name="Picture 7">
            <a:extLst>
              <a:ext uri="{FF2B5EF4-FFF2-40B4-BE49-F238E27FC236}">
                <a16:creationId xmlns:a16="http://schemas.microsoft.com/office/drawing/2014/main" id="{4DCC67D0-12FD-4E84-BADF-1FC17B27C3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67790" y="1914764"/>
            <a:ext cx="3683374" cy="1861849"/>
          </a:xfrm>
          <a:prstGeom prst="rect">
            <a:avLst/>
          </a:prstGeom>
        </p:spPr>
      </p:pic>
      <p:pic>
        <p:nvPicPr>
          <p:cNvPr id="9" name="Picture 8">
            <a:extLst>
              <a:ext uri="{FF2B5EF4-FFF2-40B4-BE49-F238E27FC236}">
                <a16:creationId xmlns:a16="http://schemas.microsoft.com/office/drawing/2014/main" id="{4B281723-02A0-4271-9A0F-6867535A84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7790" y="4492502"/>
            <a:ext cx="3657600" cy="1861849"/>
          </a:xfrm>
          <a:prstGeom prst="rect">
            <a:avLst/>
          </a:prstGeom>
        </p:spPr>
      </p:pic>
      <p:pic>
        <p:nvPicPr>
          <p:cNvPr id="10" name="Picture 9">
            <a:extLst>
              <a:ext uri="{FF2B5EF4-FFF2-40B4-BE49-F238E27FC236}">
                <a16:creationId xmlns:a16="http://schemas.microsoft.com/office/drawing/2014/main" id="{00EC49C8-9940-4A20-AE37-18CAF4EC71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1298" y="1914764"/>
            <a:ext cx="3657602" cy="1861849"/>
          </a:xfrm>
          <a:prstGeom prst="rect">
            <a:avLst/>
          </a:prstGeom>
        </p:spPr>
      </p:pic>
      <p:pic>
        <p:nvPicPr>
          <p:cNvPr id="11" name="Picture 10">
            <a:extLst>
              <a:ext uri="{FF2B5EF4-FFF2-40B4-BE49-F238E27FC236}">
                <a16:creationId xmlns:a16="http://schemas.microsoft.com/office/drawing/2014/main" id="{EBE1D5BB-22CA-46CB-AE79-D12A8C69AD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11299" y="4492502"/>
            <a:ext cx="3657602" cy="1861849"/>
          </a:xfrm>
          <a:prstGeom prst="rect">
            <a:avLst/>
          </a:prstGeom>
        </p:spPr>
      </p:pic>
      <p:sp>
        <p:nvSpPr>
          <p:cNvPr id="16" name="Content Placeholder 2">
            <a:extLst>
              <a:ext uri="{FF2B5EF4-FFF2-40B4-BE49-F238E27FC236}">
                <a16:creationId xmlns:a16="http://schemas.microsoft.com/office/drawing/2014/main" id="{505BD104-3BAE-411F-9EDA-004C26D2B50A}"/>
              </a:ext>
            </a:extLst>
          </p:cNvPr>
          <p:cNvSpPr>
            <a:spLocks noGrp="1"/>
          </p:cNvSpPr>
          <p:nvPr>
            <p:ph idx="1"/>
          </p:nvPr>
        </p:nvSpPr>
        <p:spPr>
          <a:xfrm>
            <a:off x="395835" y="1287303"/>
            <a:ext cx="2887295" cy="4294891"/>
          </a:xfrm>
          <a:solidFill>
            <a:schemeClr val="tx2">
              <a:lumMod val="20000"/>
              <a:lumOff val="80000"/>
            </a:schemeClr>
          </a:solidFill>
          <a:ln>
            <a:solidFill>
              <a:schemeClr val="tx2">
                <a:lumMod val="20000"/>
                <a:lumOff val="80000"/>
              </a:schemeClr>
            </a:solidFill>
          </a:ln>
        </p:spPr>
        <p:txBody>
          <a:bodyPr anchor="t"/>
          <a:lstStyle/>
          <a:p>
            <a:pPr>
              <a:spcBef>
                <a:spcPts val="600"/>
              </a:spcBef>
            </a:pPr>
            <a:r>
              <a:rPr lang="en-US" sz="1300" b="0" dirty="0"/>
              <a:t>Net CR (</a:t>
            </a:r>
            <a:r>
              <a:rPr lang="en-US" sz="1300" dirty="0"/>
              <a:t>Grey line</a:t>
            </a:r>
            <a:r>
              <a:rPr lang="en-US" sz="1300" b="0" dirty="0"/>
              <a:t>) vs Gross CR (</a:t>
            </a:r>
            <a:r>
              <a:rPr lang="en-US" sz="1300" dirty="0">
                <a:solidFill>
                  <a:schemeClr val="accent1"/>
                </a:solidFill>
              </a:rPr>
              <a:t>Orange Line</a:t>
            </a:r>
            <a:r>
              <a:rPr lang="en-US" sz="1300" b="0" dirty="0"/>
              <a:t>) is a Simple Way to View  Reinsurance Performance Across Various Outcomes </a:t>
            </a:r>
          </a:p>
          <a:p>
            <a:pPr>
              <a:spcBef>
                <a:spcPts val="600"/>
              </a:spcBef>
            </a:pPr>
            <a:r>
              <a:rPr lang="en-US" sz="1300" b="0" dirty="0"/>
              <a:t>If the Net is Beneath the Gross Line, Reinsurance is Helping</a:t>
            </a:r>
          </a:p>
          <a:p>
            <a:pPr>
              <a:spcBef>
                <a:spcPts val="600"/>
              </a:spcBef>
            </a:pPr>
            <a:r>
              <a:rPr lang="en-US" sz="1300" b="0" dirty="0"/>
              <a:t>This View does not Provide any Probability or Likelihood of a Certain Scenario or Worse Occurring, but is Very Useful when Ranking Options</a:t>
            </a:r>
          </a:p>
          <a:p>
            <a:pPr>
              <a:spcBef>
                <a:spcPts val="600"/>
              </a:spcBef>
            </a:pPr>
            <a:r>
              <a:rPr lang="en-US" sz="1300" b="0" dirty="0"/>
              <a:t>Note that the Excess of Loss Option is Rarely Below the Orange Line. Claims Frequency Risk is Being Retained.  Reinsurance Options that Cover Claims Frequency can have a Larger Impact on Over All Results</a:t>
            </a:r>
          </a:p>
          <a:p>
            <a:pPr>
              <a:spcBef>
                <a:spcPts val="600"/>
              </a:spcBef>
            </a:pPr>
            <a:endParaRPr lang="en-US" sz="1300" b="0" dirty="0"/>
          </a:p>
          <a:p>
            <a:pPr>
              <a:spcBef>
                <a:spcPts val="600"/>
              </a:spcBef>
            </a:pPr>
            <a:endParaRPr lang="en-US" sz="1300" b="0" dirty="0"/>
          </a:p>
        </p:txBody>
      </p:sp>
      <p:sp>
        <p:nvSpPr>
          <p:cNvPr id="17" name="TextBox 16">
            <a:extLst>
              <a:ext uri="{FF2B5EF4-FFF2-40B4-BE49-F238E27FC236}">
                <a16:creationId xmlns:a16="http://schemas.microsoft.com/office/drawing/2014/main" id="{2C3F5AFD-AD0E-434B-8404-E415B4323642}"/>
              </a:ext>
            </a:extLst>
          </p:cNvPr>
          <p:cNvSpPr txBox="1"/>
          <p:nvPr/>
        </p:nvSpPr>
        <p:spPr>
          <a:xfrm>
            <a:off x="395836" y="906910"/>
            <a:ext cx="2887294" cy="338554"/>
          </a:xfrm>
          <a:prstGeom prst="rect">
            <a:avLst/>
          </a:prstGeom>
          <a:solidFill>
            <a:schemeClr val="tx2"/>
          </a:solidFill>
        </p:spPr>
        <p:txBody>
          <a:bodyPr wrap="square" rtlCol="0" anchor="ctr">
            <a:spAutoFit/>
          </a:bodyPr>
          <a:lstStyle/>
          <a:p>
            <a:pPr algn="ctr"/>
            <a:r>
              <a:rPr lang="en-US" sz="1600" dirty="0">
                <a:solidFill>
                  <a:schemeClr val="bg1"/>
                </a:solidFill>
              </a:rPr>
              <a:t>Simple Reinsurance Payoff</a:t>
            </a:r>
          </a:p>
        </p:txBody>
      </p:sp>
      <p:sp>
        <p:nvSpPr>
          <p:cNvPr id="14" name="TextBox 13">
            <a:extLst>
              <a:ext uri="{FF2B5EF4-FFF2-40B4-BE49-F238E27FC236}">
                <a16:creationId xmlns:a16="http://schemas.microsoft.com/office/drawing/2014/main" id="{163DC309-5CF0-4311-8488-365AFD0ADE6E}"/>
              </a:ext>
            </a:extLst>
          </p:cNvPr>
          <p:cNvSpPr txBox="1"/>
          <p:nvPr/>
        </p:nvSpPr>
        <p:spPr>
          <a:xfrm>
            <a:off x="3567790" y="906910"/>
            <a:ext cx="7701110" cy="338554"/>
          </a:xfrm>
          <a:prstGeom prst="rect">
            <a:avLst/>
          </a:prstGeom>
          <a:solidFill>
            <a:schemeClr val="tx2"/>
          </a:solidFill>
        </p:spPr>
        <p:txBody>
          <a:bodyPr wrap="square" rtlCol="0" anchor="ctr">
            <a:spAutoFit/>
          </a:bodyPr>
          <a:lstStyle/>
          <a:p>
            <a:pPr algn="ctr"/>
            <a:r>
              <a:rPr lang="en-US" sz="1600" dirty="0">
                <a:solidFill>
                  <a:schemeClr val="bg1"/>
                </a:solidFill>
              </a:rPr>
              <a:t>Focus: Benefit of Reinsurance Simple View = Is Net CR Below </a:t>
            </a:r>
            <a:r>
              <a:rPr lang="en-US" sz="1600" dirty="0">
                <a:solidFill>
                  <a:schemeClr val="accent1"/>
                </a:solidFill>
              </a:rPr>
              <a:t>Gross CR</a:t>
            </a:r>
            <a:r>
              <a:rPr lang="en-US" sz="1600" dirty="0">
                <a:solidFill>
                  <a:schemeClr val="bg1"/>
                </a:solidFill>
              </a:rPr>
              <a:t>?</a:t>
            </a:r>
          </a:p>
        </p:txBody>
      </p:sp>
      <p:sp>
        <p:nvSpPr>
          <p:cNvPr id="19" name="TextBox 18">
            <a:extLst>
              <a:ext uri="{FF2B5EF4-FFF2-40B4-BE49-F238E27FC236}">
                <a16:creationId xmlns:a16="http://schemas.microsoft.com/office/drawing/2014/main" id="{7B051E5F-F2D9-474D-8B3A-474E564AA57E}"/>
              </a:ext>
            </a:extLst>
          </p:cNvPr>
          <p:cNvSpPr txBox="1"/>
          <p:nvPr/>
        </p:nvSpPr>
        <p:spPr>
          <a:xfrm>
            <a:off x="5229588" y="2995749"/>
            <a:ext cx="1995802" cy="338554"/>
          </a:xfrm>
          <a:prstGeom prst="rect">
            <a:avLst/>
          </a:prstGeom>
          <a:noFill/>
        </p:spPr>
        <p:txBody>
          <a:bodyPr wrap="square" rtlCol="0">
            <a:spAutoFit/>
          </a:bodyPr>
          <a:lstStyle/>
          <a:p>
            <a:r>
              <a:rPr lang="en-US" sz="1600" dirty="0">
                <a:solidFill>
                  <a:schemeClr val="tx2">
                    <a:lumMod val="75000"/>
                  </a:schemeClr>
                </a:solidFill>
                <a:effectLst>
                  <a:outerShdw blurRad="60007" dist="310007" dir="7680000" sy="30000" kx="1300200" algn="ctr" rotWithShape="0">
                    <a:prstClr val="black">
                      <a:alpha val="32000"/>
                    </a:prstClr>
                  </a:outerShdw>
                </a:effectLst>
              </a:rPr>
              <a:t>Example Company</a:t>
            </a:r>
          </a:p>
        </p:txBody>
      </p:sp>
    </p:spTree>
    <p:extLst>
      <p:ext uri="{BB962C8B-B14F-4D97-AF65-F5344CB8AC3E}">
        <p14:creationId xmlns:p14="http://schemas.microsoft.com/office/powerpoint/2010/main" val="335574712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3DCC-B265-4B75-8223-32E6ED61C813}"/>
              </a:ext>
            </a:extLst>
          </p:cNvPr>
          <p:cNvSpPr>
            <a:spLocks noGrp="1"/>
          </p:cNvSpPr>
          <p:nvPr>
            <p:ph type="title"/>
          </p:nvPr>
        </p:nvSpPr>
        <p:spPr/>
        <p:txBody>
          <a:bodyPr/>
          <a:lstStyle/>
          <a:p>
            <a:r>
              <a:rPr lang="en-US" sz="2400" dirty="0"/>
              <a:t>Evaluate Reinsurance: </a:t>
            </a:r>
            <a:r>
              <a:rPr lang="en-US" sz="2400" dirty="0">
                <a:solidFill>
                  <a:schemeClr val="tx2">
                    <a:lumMod val="75000"/>
                  </a:schemeClr>
                </a:solidFill>
              </a:rPr>
              <a:t>XOL vs Aggregate Covers - Cost/Benefit Economics </a:t>
            </a:r>
          </a:p>
        </p:txBody>
      </p:sp>
      <p:pic>
        <p:nvPicPr>
          <p:cNvPr id="4" name="Picture 3">
            <a:extLst>
              <a:ext uri="{FF2B5EF4-FFF2-40B4-BE49-F238E27FC236}">
                <a16:creationId xmlns:a16="http://schemas.microsoft.com/office/drawing/2014/main" id="{14FCDFE6-5D32-4D5F-A298-48D7D85D76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1134" y="1435352"/>
            <a:ext cx="8686802" cy="3841141"/>
          </a:xfrm>
          <a:prstGeom prst="rect">
            <a:avLst/>
          </a:prstGeom>
        </p:spPr>
      </p:pic>
      <p:sp>
        <p:nvSpPr>
          <p:cNvPr id="5" name="Content Placeholder 2">
            <a:extLst>
              <a:ext uri="{FF2B5EF4-FFF2-40B4-BE49-F238E27FC236}">
                <a16:creationId xmlns:a16="http://schemas.microsoft.com/office/drawing/2014/main" id="{55FAD525-2C73-4078-BC12-55AFE28621CD}"/>
              </a:ext>
            </a:extLst>
          </p:cNvPr>
          <p:cNvSpPr>
            <a:spLocks noGrp="1"/>
          </p:cNvSpPr>
          <p:nvPr>
            <p:ph idx="1"/>
          </p:nvPr>
        </p:nvSpPr>
        <p:spPr>
          <a:xfrm>
            <a:off x="282621" y="1435352"/>
            <a:ext cx="2708366" cy="4895776"/>
          </a:xfrm>
          <a:solidFill>
            <a:schemeClr val="tx2">
              <a:lumMod val="20000"/>
              <a:lumOff val="80000"/>
            </a:schemeClr>
          </a:solidFill>
          <a:ln>
            <a:solidFill>
              <a:schemeClr val="tx2">
                <a:lumMod val="20000"/>
                <a:lumOff val="80000"/>
              </a:schemeClr>
            </a:solidFill>
          </a:ln>
        </p:spPr>
        <p:txBody>
          <a:bodyPr anchor="t"/>
          <a:lstStyle/>
          <a:p>
            <a:pPr>
              <a:spcBef>
                <a:spcPts val="600"/>
              </a:spcBef>
            </a:pPr>
            <a:r>
              <a:rPr lang="en-US" sz="1400" b="0" dirty="0"/>
              <a:t>The Payoff Diagrams are Useful but Do not Always Offer Answers to Specific Questions on Reinsurance Options</a:t>
            </a:r>
          </a:p>
          <a:p>
            <a:pPr>
              <a:spcBef>
                <a:spcPts val="600"/>
              </a:spcBef>
            </a:pPr>
            <a:r>
              <a:rPr lang="en-US" sz="1400" b="0" dirty="0"/>
              <a:t>Cost: How Much Does My Top &amp; Bottom Line Change?</a:t>
            </a:r>
          </a:p>
          <a:p>
            <a:pPr>
              <a:spcBef>
                <a:spcPts val="600"/>
              </a:spcBef>
            </a:pPr>
            <a:r>
              <a:rPr lang="en-US" sz="1400" b="0" dirty="0"/>
              <a:t>Stability: How much More Predictable are UW Results?  What Volatility Transfer has Occurred?</a:t>
            </a:r>
          </a:p>
          <a:p>
            <a:pPr>
              <a:spcBef>
                <a:spcPts val="600"/>
              </a:spcBef>
            </a:pPr>
            <a:r>
              <a:rPr lang="en-US" sz="1400" b="0" dirty="0"/>
              <a:t>Capital: How has Reinsurance Aided my Capital Position?  </a:t>
            </a:r>
          </a:p>
          <a:p>
            <a:pPr>
              <a:spcBef>
                <a:spcPts val="600"/>
              </a:spcBef>
            </a:pPr>
            <a:r>
              <a:rPr lang="en-US" sz="1400" b="0" dirty="0"/>
              <a:t>Gross, Ceded and Net Views of the Listed Statistics can Provide the Information to Answer Such Questions</a:t>
            </a:r>
          </a:p>
          <a:p>
            <a:pPr>
              <a:spcBef>
                <a:spcPts val="600"/>
              </a:spcBef>
            </a:pPr>
            <a:endParaRPr lang="en-US" sz="1400" b="0" dirty="0"/>
          </a:p>
          <a:p>
            <a:pPr marL="0" indent="0">
              <a:spcBef>
                <a:spcPts val="600"/>
              </a:spcBef>
              <a:buNone/>
            </a:pPr>
            <a:endParaRPr lang="en-US" sz="1400" b="0" dirty="0"/>
          </a:p>
        </p:txBody>
      </p:sp>
      <p:sp>
        <p:nvSpPr>
          <p:cNvPr id="6" name="TextBox 5">
            <a:extLst>
              <a:ext uri="{FF2B5EF4-FFF2-40B4-BE49-F238E27FC236}">
                <a16:creationId xmlns:a16="http://schemas.microsoft.com/office/drawing/2014/main" id="{5D9AFFFF-61FC-46AD-96BA-55D1879CCB25}"/>
              </a:ext>
            </a:extLst>
          </p:cNvPr>
          <p:cNvSpPr txBox="1"/>
          <p:nvPr/>
        </p:nvSpPr>
        <p:spPr>
          <a:xfrm>
            <a:off x="282621" y="1020123"/>
            <a:ext cx="2708366" cy="338554"/>
          </a:xfrm>
          <a:prstGeom prst="rect">
            <a:avLst/>
          </a:prstGeom>
          <a:solidFill>
            <a:schemeClr val="tx2"/>
          </a:solidFill>
        </p:spPr>
        <p:txBody>
          <a:bodyPr wrap="square" rtlCol="0" anchor="ctr">
            <a:spAutoFit/>
          </a:bodyPr>
          <a:lstStyle/>
          <a:p>
            <a:pPr algn="ctr"/>
            <a:r>
              <a:rPr lang="en-US" sz="1600" dirty="0">
                <a:solidFill>
                  <a:schemeClr val="bg1"/>
                </a:solidFill>
              </a:rPr>
              <a:t>Questions</a:t>
            </a:r>
          </a:p>
        </p:txBody>
      </p:sp>
      <p:sp>
        <p:nvSpPr>
          <p:cNvPr id="9" name="TextBox 8">
            <a:extLst>
              <a:ext uri="{FF2B5EF4-FFF2-40B4-BE49-F238E27FC236}">
                <a16:creationId xmlns:a16="http://schemas.microsoft.com/office/drawing/2014/main" id="{237837C4-154B-41FB-AC25-A8E5DDB6D757}"/>
              </a:ext>
            </a:extLst>
          </p:cNvPr>
          <p:cNvSpPr txBox="1"/>
          <p:nvPr/>
        </p:nvSpPr>
        <p:spPr>
          <a:xfrm>
            <a:off x="3111134" y="1020123"/>
            <a:ext cx="8686802" cy="338554"/>
          </a:xfrm>
          <a:prstGeom prst="rect">
            <a:avLst/>
          </a:prstGeom>
          <a:solidFill>
            <a:schemeClr val="tx2"/>
          </a:solidFill>
        </p:spPr>
        <p:txBody>
          <a:bodyPr wrap="square" rtlCol="0" anchor="ctr">
            <a:spAutoFit/>
          </a:bodyPr>
          <a:lstStyle/>
          <a:p>
            <a:pPr algn="ctr"/>
            <a:r>
              <a:rPr lang="en-US" sz="1600" dirty="0">
                <a:solidFill>
                  <a:schemeClr val="bg1"/>
                </a:solidFill>
              </a:rPr>
              <a:t>Focus: Detailed Financial Statistics on the Performance of Reinsurance Options</a:t>
            </a:r>
          </a:p>
        </p:txBody>
      </p:sp>
      <p:sp>
        <p:nvSpPr>
          <p:cNvPr id="11" name="TextBox 10">
            <a:extLst>
              <a:ext uri="{FF2B5EF4-FFF2-40B4-BE49-F238E27FC236}">
                <a16:creationId xmlns:a16="http://schemas.microsoft.com/office/drawing/2014/main" id="{06E636B5-7214-4DAB-8DC9-019A51EB228E}"/>
              </a:ext>
            </a:extLst>
          </p:cNvPr>
          <p:cNvSpPr txBox="1"/>
          <p:nvPr/>
        </p:nvSpPr>
        <p:spPr>
          <a:xfrm>
            <a:off x="6927759" y="2856409"/>
            <a:ext cx="1995802" cy="338554"/>
          </a:xfrm>
          <a:prstGeom prst="rect">
            <a:avLst/>
          </a:prstGeom>
          <a:noFill/>
        </p:spPr>
        <p:txBody>
          <a:bodyPr wrap="square" rtlCol="0">
            <a:spAutoFit/>
          </a:bodyPr>
          <a:lstStyle/>
          <a:p>
            <a:r>
              <a:rPr lang="en-US" sz="1600" dirty="0">
                <a:solidFill>
                  <a:schemeClr val="tx2">
                    <a:lumMod val="75000"/>
                  </a:schemeClr>
                </a:solidFill>
                <a:effectLst>
                  <a:outerShdw blurRad="60007" dist="310007" dir="7680000" sy="30000" kx="1300200" algn="ctr" rotWithShape="0">
                    <a:prstClr val="black">
                      <a:alpha val="32000"/>
                    </a:prstClr>
                  </a:outerShdw>
                </a:effectLst>
              </a:rPr>
              <a:t>Example Company</a:t>
            </a:r>
          </a:p>
        </p:txBody>
      </p:sp>
    </p:spTree>
    <p:extLst>
      <p:ext uri="{BB962C8B-B14F-4D97-AF65-F5344CB8AC3E}">
        <p14:creationId xmlns:p14="http://schemas.microsoft.com/office/powerpoint/2010/main" val="134771770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D9EA-5E46-47B8-B7A5-672D0DAF7F95}"/>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sz="2400" dirty="0"/>
              <a:t>Improve Profitability: </a:t>
            </a:r>
            <a:r>
              <a:rPr lang="en-US" sz="2400" dirty="0">
                <a:solidFill>
                  <a:schemeClr val="tx2">
                    <a:lumMod val="75000"/>
                  </a:schemeClr>
                </a:solidFill>
              </a:rPr>
              <a:t>Financial Profile – Profitability Overview</a:t>
            </a:r>
          </a:p>
        </p:txBody>
      </p:sp>
      <p:sp>
        <p:nvSpPr>
          <p:cNvPr id="13" name="TextBox 12">
            <a:extLst>
              <a:ext uri="{FF2B5EF4-FFF2-40B4-BE49-F238E27FC236}">
                <a16:creationId xmlns:a16="http://schemas.microsoft.com/office/drawing/2014/main" id="{8099E689-96EA-4F4E-B2E2-37C888774D5A}"/>
              </a:ext>
            </a:extLst>
          </p:cNvPr>
          <p:cNvSpPr txBox="1"/>
          <p:nvPr/>
        </p:nvSpPr>
        <p:spPr>
          <a:xfrm rot="16200000">
            <a:off x="2901678" y="1755663"/>
            <a:ext cx="1363999" cy="430887"/>
          </a:xfrm>
          <a:prstGeom prst="rect">
            <a:avLst/>
          </a:prstGeom>
          <a:solidFill>
            <a:srgbClr val="002060">
              <a:alpha val="85000"/>
            </a:srgbClr>
          </a:solidFill>
        </p:spPr>
        <p:txBody>
          <a:bodyPr wrap="square" rtlCol="0">
            <a:spAutoFit/>
          </a:bodyPr>
          <a:lstStyle/>
          <a:p>
            <a:pPr algn="ctr"/>
            <a:r>
              <a:rPr lang="en-US" b="1" dirty="0">
                <a:solidFill>
                  <a:schemeClr val="bg1"/>
                </a:solidFill>
              </a:rPr>
              <a:t>Top, Bottom &amp; Ceded Lines</a:t>
            </a:r>
          </a:p>
        </p:txBody>
      </p:sp>
      <p:sp>
        <p:nvSpPr>
          <p:cNvPr id="14" name="TextBox 13">
            <a:extLst>
              <a:ext uri="{FF2B5EF4-FFF2-40B4-BE49-F238E27FC236}">
                <a16:creationId xmlns:a16="http://schemas.microsoft.com/office/drawing/2014/main" id="{7A1B4093-06E9-4108-91F9-F4ACE26F623E}"/>
              </a:ext>
            </a:extLst>
          </p:cNvPr>
          <p:cNvSpPr txBox="1"/>
          <p:nvPr/>
        </p:nvSpPr>
        <p:spPr>
          <a:xfrm rot="16200000">
            <a:off x="2901677" y="3405153"/>
            <a:ext cx="1363999" cy="430887"/>
          </a:xfrm>
          <a:prstGeom prst="rect">
            <a:avLst/>
          </a:prstGeom>
          <a:solidFill>
            <a:srgbClr val="002060">
              <a:alpha val="85000"/>
            </a:srgbClr>
          </a:solidFill>
        </p:spPr>
        <p:txBody>
          <a:bodyPr wrap="square" rtlCol="0">
            <a:spAutoFit/>
          </a:bodyPr>
          <a:lstStyle/>
          <a:p>
            <a:pPr algn="ctr"/>
            <a:r>
              <a:rPr lang="en-US" b="1" dirty="0">
                <a:solidFill>
                  <a:schemeClr val="bg1"/>
                </a:solidFill>
              </a:rPr>
              <a:t>Income Components</a:t>
            </a:r>
          </a:p>
        </p:txBody>
      </p:sp>
      <p:sp>
        <p:nvSpPr>
          <p:cNvPr id="15" name="TextBox 14">
            <a:extLst>
              <a:ext uri="{FF2B5EF4-FFF2-40B4-BE49-F238E27FC236}">
                <a16:creationId xmlns:a16="http://schemas.microsoft.com/office/drawing/2014/main" id="{742A3F5B-8D30-4598-B8DF-938B98413E11}"/>
              </a:ext>
            </a:extLst>
          </p:cNvPr>
          <p:cNvSpPr txBox="1"/>
          <p:nvPr/>
        </p:nvSpPr>
        <p:spPr>
          <a:xfrm rot="16200000">
            <a:off x="2901677" y="5054643"/>
            <a:ext cx="1363999" cy="430887"/>
          </a:xfrm>
          <a:prstGeom prst="rect">
            <a:avLst/>
          </a:prstGeom>
          <a:solidFill>
            <a:srgbClr val="002060">
              <a:alpha val="85000"/>
            </a:srgbClr>
          </a:solidFill>
        </p:spPr>
        <p:txBody>
          <a:bodyPr wrap="square" rtlCol="0" anchor="ctr">
            <a:spAutoFit/>
          </a:bodyPr>
          <a:lstStyle/>
          <a:p>
            <a:pPr algn="ctr"/>
            <a:r>
              <a:rPr lang="en-US" b="1" dirty="0">
                <a:solidFill>
                  <a:schemeClr val="bg1"/>
                </a:solidFill>
              </a:rPr>
              <a:t>Losses</a:t>
            </a:r>
          </a:p>
        </p:txBody>
      </p:sp>
      <p:pic>
        <p:nvPicPr>
          <p:cNvPr id="3" name="Picture 2">
            <a:extLst>
              <a:ext uri="{FF2B5EF4-FFF2-40B4-BE49-F238E27FC236}">
                <a16:creationId xmlns:a16="http://schemas.microsoft.com/office/drawing/2014/main" id="{D714C566-6212-4F84-81C0-EC6B02FC85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98283" y="1289107"/>
            <a:ext cx="2387438" cy="1363999"/>
          </a:xfrm>
          <a:prstGeom prst="rect">
            <a:avLst/>
          </a:prstGeom>
        </p:spPr>
      </p:pic>
      <p:pic>
        <p:nvPicPr>
          <p:cNvPr id="4" name="Picture 3">
            <a:extLst>
              <a:ext uri="{FF2B5EF4-FFF2-40B4-BE49-F238E27FC236}">
                <a16:creationId xmlns:a16="http://schemas.microsoft.com/office/drawing/2014/main" id="{8C7D6606-D014-4078-8469-F69769FD5C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3561" y="1289107"/>
            <a:ext cx="2387438" cy="1363999"/>
          </a:xfrm>
          <a:prstGeom prst="rect">
            <a:avLst/>
          </a:prstGeom>
        </p:spPr>
      </p:pic>
      <p:pic>
        <p:nvPicPr>
          <p:cNvPr id="5" name="Picture 4">
            <a:extLst>
              <a:ext uri="{FF2B5EF4-FFF2-40B4-BE49-F238E27FC236}">
                <a16:creationId xmlns:a16="http://schemas.microsoft.com/office/drawing/2014/main" id="{6A1C66C4-04E4-40FD-ADA1-450009A735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8839" y="1289107"/>
            <a:ext cx="2387438" cy="1363999"/>
          </a:xfrm>
          <a:prstGeom prst="rect">
            <a:avLst/>
          </a:prstGeom>
        </p:spPr>
      </p:pic>
      <p:pic>
        <p:nvPicPr>
          <p:cNvPr id="6" name="Picture 5">
            <a:extLst>
              <a:ext uri="{FF2B5EF4-FFF2-40B4-BE49-F238E27FC236}">
                <a16:creationId xmlns:a16="http://schemas.microsoft.com/office/drawing/2014/main" id="{B9F2F164-8278-431D-A814-8330926BAD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98283" y="2938598"/>
            <a:ext cx="2387438" cy="1363999"/>
          </a:xfrm>
          <a:prstGeom prst="rect">
            <a:avLst/>
          </a:prstGeom>
        </p:spPr>
      </p:pic>
      <p:pic>
        <p:nvPicPr>
          <p:cNvPr id="7" name="Picture 6">
            <a:extLst>
              <a:ext uri="{FF2B5EF4-FFF2-40B4-BE49-F238E27FC236}">
                <a16:creationId xmlns:a16="http://schemas.microsoft.com/office/drawing/2014/main" id="{ABAC65D7-3055-4CF9-8742-07764D927F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43561" y="2938598"/>
            <a:ext cx="2387438" cy="1363999"/>
          </a:xfrm>
          <a:prstGeom prst="rect">
            <a:avLst/>
          </a:prstGeom>
        </p:spPr>
      </p:pic>
      <p:pic>
        <p:nvPicPr>
          <p:cNvPr id="8" name="Picture 7">
            <a:extLst>
              <a:ext uri="{FF2B5EF4-FFF2-40B4-BE49-F238E27FC236}">
                <a16:creationId xmlns:a16="http://schemas.microsoft.com/office/drawing/2014/main" id="{A9349E9B-551B-4513-A6DD-A55F2C7587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88839" y="2938598"/>
            <a:ext cx="2387438" cy="1363999"/>
          </a:xfrm>
          <a:prstGeom prst="rect">
            <a:avLst/>
          </a:prstGeom>
        </p:spPr>
      </p:pic>
      <p:pic>
        <p:nvPicPr>
          <p:cNvPr id="9" name="Picture 8">
            <a:extLst>
              <a:ext uri="{FF2B5EF4-FFF2-40B4-BE49-F238E27FC236}">
                <a16:creationId xmlns:a16="http://schemas.microsoft.com/office/drawing/2014/main" id="{FB03B356-39E6-4331-B491-2E2884CD176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98283" y="4588089"/>
            <a:ext cx="2387438" cy="1363999"/>
          </a:xfrm>
          <a:prstGeom prst="rect">
            <a:avLst/>
          </a:prstGeom>
        </p:spPr>
      </p:pic>
      <p:pic>
        <p:nvPicPr>
          <p:cNvPr id="10" name="Picture 9">
            <a:extLst>
              <a:ext uri="{FF2B5EF4-FFF2-40B4-BE49-F238E27FC236}">
                <a16:creationId xmlns:a16="http://schemas.microsoft.com/office/drawing/2014/main" id="{BD3A8A6A-12FC-40F7-B678-906DFF0829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43561" y="4588089"/>
            <a:ext cx="2387438" cy="1363999"/>
          </a:xfrm>
          <a:prstGeom prst="rect">
            <a:avLst/>
          </a:prstGeom>
        </p:spPr>
      </p:pic>
      <p:pic>
        <p:nvPicPr>
          <p:cNvPr id="11" name="Picture 10">
            <a:extLst>
              <a:ext uri="{FF2B5EF4-FFF2-40B4-BE49-F238E27FC236}">
                <a16:creationId xmlns:a16="http://schemas.microsoft.com/office/drawing/2014/main" id="{874F2B04-0A1B-4DB3-8ED6-AB7DB7DD504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88839" y="4588089"/>
            <a:ext cx="2387438" cy="1363999"/>
          </a:xfrm>
          <a:prstGeom prst="rect">
            <a:avLst/>
          </a:prstGeom>
        </p:spPr>
      </p:pic>
      <p:sp>
        <p:nvSpPr>
          <p:cNvPr id="16" name="Content Placeholder 2">
            <a:extLst>
              <a:ext uri="{FF2B5EF4-FFF2-40B4-BE49-F238E27FC236}">
                <a16:creationId xmlns:a16="http://schemas.microsoft.com/office/drawing/2014/main" id="{453C3A32-1661-4A73-9D5F-30E77051B8F7}"/>
              </a:ext>
            </a:extLst>
          </p:cNvPr>
          <p:cNvSpPr>
            <a:spLocks noGrp="1"/>
          </p:cNvSpPr>
          <p:nvPr>
            <p:ph idx="1"/>
          </p:nvPr>
        </p:nvSpPr>
        <p:spPr>
          <a:xfrm flipH="1">
            <a:off x="304800" y="1289106"/>
            <a:ext cx="2917372" cy="1364000"/>
          </a:xfrm>
          <a:solidFill>
            <a:schemeClr val="tx2">
              <a:lumMod val="20000"/>
              <a:lumOff val="80000"/>
            </a:schemeClr>
          </a:solidFill>
          <a:ln>
            <a:solidFill>
              <a:schemeClr val="tx2"/>
            </a:solidFill>
          </a:ln>
        </p:spPr>
        <p:txBody>
          <a:bodyPr anchor="ctr"/>
          <a:lstStyle/>
          <a:p>
            <a:pPr>
              <a:spcBef>
                <a:spcPts val="600"/>
              </a:spcBef>
            </a:pPr>
            <a:r>
              <a:rPr lang="en-US" sz="1200" b="0" dirty="0"/>
              <a:t>Top Line Increasing</a:t>
            </a:r>
          </a:p>
          <a:p>
            <a:pPr>
              <a:spcBef>
                <a:spcPts val="600"/>
              </a:spcBef>
            </a:pPr>
            <a:r>
              <a:rPr lang="en-US" sz="1200" b="0" dirty="0"/>
              <a:t>Reliance on Reinsurance Not Large</a:t>
            </a:r>
          </a:p>
          <a:p>
            <a:pPr>
              <a:spcBef>
                <a:spcPts val="600"/>
              </a:spcBef>
            </a:pPr>
            <a:r>
              <a:rPr lang="en-US" sz="1200" b="0" dirty="0"/>
              <a:t>Except ‘19, Income Growing</a:t>
            </a:r>
          </a:p>
        </p:txBody>
      </p:sp>
      <p:sp>
        <p:nvSpPr>
          <p:cNvPr id="17" name="TextBox 16">
            <a:extLst>
              <a:ext uri="{FF2B5EF4-FFF2-40B4-BE49-F238E27FC236}">
                <a16:creationId xmlns:a16="http://schemas.microsoft.com/office/drawing/2014/main" id="{38EB4777-F339-46B1-A248-F15825C6382C}"/>
              </a:ext>
            </a:extLst>
          </p:cNvPr>
          <p:cNvSpPr txBox="1"/>
          <p:nvPr/>
        </p:nvSpPr>
        <p:spPr>
          <a:xfrm>
            <a:off x="304800" y="880880"/>
            <a:ext cx="2917372" cy="338554"/>
          </a:xfrm>
          <a:prstGeom prst="rect">
            <a:avLst/>
          </a:prstGeom>
          <a:solidFill>
            <a:schemeClr val="tx2"/>
          </a:solidFill>
        </p:spPr>
        <p:txBody>
          <a:bodyPr wrap="square" rtlCol="0" anchor="ctr">
            <a:spAutoFit/>
          </a:bodyPr>
          <a:lstStyle/>
          <a:p>
            <a:pPr algn="ctr"/>
            <a:r>
              <a:rPr lang="en-US" sz="1600" dirty="0">
                <a:solidFill>
                  <a:schemeClr val="bg1"/>
                </a:solidFill>
              </a:rPr>
              <a:t>Observations</a:t>
            </a:r>
          </a:p>
        </p:txBody>
      </p:sp>
      <p:sp>
        <p:nvSpPr>
          <p:cNvPr id="18" name="Content Placeholder 2">
            <a:extLst>
              <a:ext uri="{FF2B5EF4-FFF2-40B4-BE49-F238E27FC236}">
                <a16:creationId xmlns:a16="http://schemas.microsoft.com/office/drawing/2014/main" id="{AC31AA44-0680-4517-A086-69F74BF57E60}"/>
              </a:ext>
            </a:extLst>
          </p:cNvPr>
          <p:cNvSpPr txBox="1">
            <a:spLocks/>
          </p:cNvSpPr>
          <p:nvPr/>
        </p:nvSpPr>
        <p:spPr bwMode="auto">
          <a:xfrm flipH="1">
            <a:off x="304800" y="2927985"/>
            <a:ext cx="2917372" cy="1364000"/>
          </a:xfrm>
          <a:prstGeom prst="rect">
            <a:avLst/>
          </a:prstGeom>
          <a:solidFill>
            <a:schemeClr val="tx2">
              <a:lumMod val="20000"/>
              <a:lumOff val="80000"/>
            </a:schemeClr>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a:spcBef>
                <a:spcPts val="600"/>
              </a:spcBef>
            </a:pPr>
            <a:r>
              <a:rPr lang="en-US" sz="1200" b="0" kern="0" dirty="0"/>
              <a:t>Investment Income = Profit Driver </a:t>
            </a:r>
          </a:p>
          <a:p>
            <a:pPr>
              <a:spcBef>
                <a:spcPts val="600"/>
              </a:spcBef>
            </a:pPr>
            <a:r>
              <a:rPr lang="en-US" sz="1200" b="0" kern="0" dirty="0"/>
              <a:t>ER: Stable; Pressure Expected from Larger Future Agency Distribution; PH Div’s Not Included</a:t>
            </a:r>
          </a:p>
          <a:p>
            <a:pPr>
              <a:spcBef>
                <a:spcPts val="600"/>
              </a:spcBef>
            </a:pPr>
            <a:r>
              <a:rPr lang="en-US" sz="1200" b="0" kern="0" dirty="0"/>
              <a:t>CY LR Ticking Up</a:t>
            </a:r>
          </a:p>
        </p:txBody>
      </p:sp>
      <p:sp>
        <p:nvSpPr>
          <p:cNvPr id="19" name="Content Placeholder 2">
            <a:extLst>
              <a:ext uri="{FF2B5EF4-FFF2-40B4-BE49-F238E27FC236}">
                <a16:creationId xmlns:a16="http://schemas.microsoft.com/office/drawing/2014/main" id="{1587145E-6F8A-4B01-B5F8-F53EBD74655B}"/>
              </a:ext>
            </a:extLst>
          </p:cNvPr>
          <p:cNvSpPr txBox="1">
            <a:spLocks/>
          </p:cNvSpPr>
          <p:nvPr/>
        </p:nvSpPr>
        <p:spPr bwMode="auto">
          <a:xfrm flipH="1">
            <a:off x="304800" y="4566864"/>
            <a:ext cx="2917372" cy="1364000"/>
          </a:xfrm>
          <a:prstGeom prst="rect">
            <a:avLst/>
          </a:prstGeom>
          <a:solidFill>
            <a:schemeClr val="tx2">
              <a:lumMod val="20000"/>
              <a:lumOff val="80000"/>
            </a:schemeClr>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a:spcBef>
                <a:spcPts val="600"/>
              </a:spcBef>
            </a:pPr>
            <a:r>
              <a:rPr lang="en-US" sz="1200" kern="0" dirty="0"/>
              <a:t>Key Item</a:t>
            </a:r>
            <a:r>
              <a:rPr lang="en-US" sz="1200" b="0" kern="0" dirty="0"/>
              <a:t>: Reserve Redundancies Evaporating Leading to less UW Cushion in Future CY Results</a:t>
            </a:r>
          </a:p>
          <a:p>
            <a:pPr>
              <a:spcBef>
                <a:spcPts val="600"/>
              </a:spcBef>
            </a:pPr>
            <a:r>
              <a:rPr lang="en-US" sz="1200" b="0" kern="0" dirty="0"/>
              <a:t>AY LR Improving; Loss Trend Less than Premium Trend</a:t>
            </a:r>
          </a:p>
        </p:txBody>
      </p:sp>
      <p:sp>
        <p:nvSpPr>
          <p:cNvPr id="21" name="TextBox 20">
            <a:extLst>
              <a:ext uri="{FF2B5EF4-FFF2-40B4-BE49-F238E27FC236}">
                <a16:creationId xmlns:a16="http://schemas.microsoft.com/office/drawing/2014/main" id="{021C1CAF-9AE2-4B03-9610-46C81D77DD8E}"/>
              </a:ext>
            </a:extLst>
          </p:cNvPr>
          <p:cNvSpPr txBox="1"/>
          <p:nvPr/>
        </p:nvSpPr>
        <p:spPr>
          <a:xfrm>
            <a:off x="3368232" y="880880"/>
            <a:ext cx="8222636" cy="338554"/>
          </a:xfrm>
          <a:prstGeom prst="rect">
            <a:avLst/>
          </a:prstGeom>
          <a:solidFill>
            <a:schemeClr val="tx2"/>
          </a:solidFill>
        </p:spPr>
        <p:txBody>
          <a:bodyPr wrap="square" rtlCol="0" anchor="ctr">
            <a:spAutoFit/>
          </a:bodyPr>
          <a:lstStyle/>
          <a:p>
            <a:pPr algn="ctr"/>
            <a:r>
              <a:rPr lang="en-US" sz="1600" dirty="0">
                <a:solidFill>
                  <a:schemeClr val="bg1"/>
                </a:solidFill>
              </a:rPr>
              <a:t>Focus: Review Key Elements of XYZ’s Profit</a:t>
            </a:r>
          </a:p>
        </p:txBody>
      </p:sp>
    </p:spTree>
    <p:extLst>
      <p:ext uri="{BB962C8B-B14F-4D97-AF65-F5344CB8AC3E}">
        <p14:creationId xmlns:p14="http://schemas.microsoft.com/office/powerpoint/2010/main" val="311691813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7035DC90-4712-4C88-952D-0A5413165AD4}"/>
              </a:ext>
            </a:extLst>
          </p:cNvPr>
          <p:cNvSpPr/>
          <p:nvPr/>
        </p:nvSpPr>
        <p:spPr>
          <a:xfrm>
            <a:off x="0" y="0"/>
            <a:ext cx="2827943" cy="6858000"/>
          </a:xfrm>
          <a:prstGeom prst="rect">
            <a:avLst/>
          </a:prstGeom>
          <a:solidFill>
            <a:srgbClr val="FBB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13E956FB-7578-4F30-84DF-B991DC9B418D}"/>
              </a:ext>
            </a:extLst>
          </p:cNvPr>
          <p:cNvSpPr txBox="1"/>
          <p:nvPr/>
        </p:nvSpPr>
        <p:spPr>
          <a:xfrm flipH="1">
            <a:off x="236220" y="2200857"/>
            <a:ext cx="2372085" cy="3284041"/>
          </a:xfrm>
          <a:prstGeom prst="rect">
            <a:avLst/>
          </a:prstGeom>
          <a:noFill/>
        </p:spPr>
        <p:txBody>
          <a:bodyPr wrap="square" rtlCol="0">
            <a:spAutoFit/>
          </a:bodyPr>
          <a:lstStyle/>
          <a:p>
            <a:pPr>
              <a:lnSpc>
                <a:spcPct val="150000"/>
              </a:lnSpc>
            </a:pPr>
            <a:r>
              <a:rPr lang="en-US" sz="1400" dirty="0">
                <a:solidFill>
                  <a:schemeClr val="tx1">
                    <a:lumMod val="95000"/>
                    <a:lumOff val="5000"/>
                  </a:schemeClr>
                </a:solidFill>
              </a:rPr>
              <a:t>AIR produces Catastrophe Models covering most global regions and insurable perils.</a:t>
            </a:r>
          </a:p>
          <a:p>
            <a:pPr>
              <a:lnSpc>
                <a:spcPct val="150000"/>
              </a:lnSpc>
            </a:pPr>
            <a:endParaRPr lang="en-US" sz="1400" dirty="0">
              <a:solidFill>
                <a:schemeClr val="tx1">
                  <a:lumMod val="95000"/>
                  <a:lumOff val="5000"/>
                </a:schemeClr>
              </a:solidFill>
            </a:endParaRPr>
          </a:p>
          <a:p>
            <a:pPr>
              <a:lnSpc>
                <a:spcPct val="150000"/>
              </a:lnSpc>
            </a:pPr>
            <a:r>
              <a:rPr lang="en-US" sz="1400" dirty="0">
                <a:solidFill>
                  <a:schemeClr val="tx1">
                    <a:lumMod val="95000"/>
                    <a:lumOff val="5000"/>
                  </a:schemeClr>
                </a:solidFill>
              </a:rPr>
              <a:t>AIR delivers results in an event, year, loss table representing 10k - 100k of simulated years for each peril.</a:t>
            </a:r>
          </a:p>
        </p:txBody>
      </p:sp>
      <p:pic>
        <p:nvPicPr>
          <p:cNvPr id="5" name="Picture 4" descr="A picture containing building, window, sitting, drawing&#10;&#10;Description automatically generated">
            <a:extLst>
              <a:ext uri="{FF2B5EF4-FFF2-40B4-BE49-F238E27FC236}">
                <a16:creationId xmlns:a16="http://schemas.microsoft.com/office/drawing/2014/main" id="{16AE2572-0D09-4202-8E09-F453746A6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5487" y="827198"/>
            <a:ext cx="2057595" cy="797959"/>
          </a:xfrm>
          <a:prstGeom prst="rect">
            <a:avLst/>
          </a:prstGeom>
        </p:spPr>
      </p:pic>
      <p:sp>
        <p:nvSpPr>
          <p:cNvPr id="2" name="TextBox 1">
            <a:extLst>
              <a:ext uri="{FF2B5EF4-FFF2-40B4-BE49-F238E27FC236}">
                <a16:creationId xmlns:a16="http://schemas.microsoft.com/office/drawing/2014/main" id="{9DC51B26-8FB0-4B3A-A184-3684090D48F1}"/>
              </a:ext>
            </a:extLst>
          </p:cNvPr>
          <p:cNvSpPr txBox="1"/>
          <p:nvPr/>
        </p:nvSpPr>
        <p:spPr>
          <a:xfrm>
            <a:off x="3392290" y="523903"/>
            <a:ext cx="1496372" cy="400110"/>
          </a:xfrm>
          <a:prstGeom prst="rect">
            <a:avLst/>
          </a:prstGeom>
          <a:noFill/>
        </p:spPr>
        <p:txBody>
          <a:bodyPr wrap="none" rtlCol="0">
            <a:spAutoFit/>
          </a:bodyPr>
          <a:lstStyle/>
          <a:p>
            <a:r>
              <a:rPr lang="en-US" sz="2000" dirty="0"/>
              <a:t>Touchstone</a:t>
            </a:r>
          </a:p>
        </p:txBody>
      </p:sp>
      <p:sp>
        <p:nvSpPr>
          <p:cNvPr id="4" name="TextBox 3">
            <a:extLst>
              <a:ext uri="{FF2B5EF4-FFF2-40B4-BE49-F238E27FC236}">
                <a16:creationId xmlns:a16="http://schemas.microsoft.com/office/drawing/2014/main" id="{A90095DF-5F8B-49B1-B213-26A0EBA8A01C}"/>
              </a:ext>
            </a:extLst>
          </p:cNvPr>
          <p:cNvSpPr txBox="1"/>
          <p:nvPr/>
        </p:nvSpPr>
        <p:spPr>
          <a:xfrm>
            <a:off x="3392290" y="313895"/>
            <a:ext cx="1056700" cy="261610"/>
          </a:xfrm>
          <a:prstGeom prst="rect">
            <a:avLst/>
          </a:prstGeom>
          <a:noFill/>
        </p:spPr>
        <p:txBody>
          <a:bodyPr wrap="none" rtlCol="0">
            <a:spAutoFit/>
          </a:bodyPr>
          <a:lstStyle/>
          <a:p>
            <a:r>
              <a:rPr lang="en-US" sz="1100" b="1" dirty="0">
                <a:solidFill>
                  <a:schemeClr val="accent1"/>
                </a:solidFill>
              </a:rPr>
              <a:t>WE LICENSE</a:t>
            </a:r>
          </a:p>
        </p:txBody>
      </p:sp>
      <p:grpSp>
        <p:nvGrpSpPr>
          <p:cNvPr id="128" name="Group 127">
            <a:extLst>
              <a:ext uri="{FF2B5EF4-FFF2-40B4-BE49-F238E27FC236}">
                <a16:creationId xmlns:a16="http://schemas.microsoft.com/office/drawing/2014/main" id="{4FE4C868-E718-4E03-A86F-64E7C5921041}"/>
              </a:ext>
            </a:extLst>
          </p:cNvPr>
          <p:cNvGrpSpPr/>
          <p:nvPr/>
        </p:nvGrpSpPr>
        <p:grpSpPr>
          <a:xfrm>
            <a:off x="3461089" y="1040876"/>
            <a:ext cx="2688225" cy="1041595"/>
            <a:chOff x="3652267" y="1689814"/>
            <a:chExt cx="2688225" cy="1041595"/>
          </a:xfrm>
        </p:grpSpPr>
        <p:grpSp>
          <p:nvGrpSpPr>
            <p:cNvPr id="87" name="Group 86">
              <a:extLst>
                <a:ext uri="{FF2B5EF4-FFF2-40B4-BE49-F238E27FC236}">
                  <a16:creationId xmlns:a16="http://schemas.microsoft.com/office/drawing/2014/main" id="{91BB4ED5-6FD4-4EA0-9C57-A3E7E27B9431}"/>
                </a:ext>
              </a:extLst>
            </p:cNvPr>
            <p:cNvGrpSpPr/>
            <p:nvPr/>
          </p:nvGrpSpPr>
          <p:grpSpPr>
            <a:xfrm>
              <a:off x="4174477" y="1689814"/>
              <a:ext cx="2166015" cy="1041595"/>
              <a:chOff x="9043141" y="1309031"/>
              <a:chExt cx="2037093" cy="1041595"/>
            </a:xfrm>
          </p:grpSpPr>
          <p:sp>
            <p:nvSpPr>
              <p:cNvPr id="97" name="TextBox 96">
                <a:extLst>
                  <a:ext uri="{FF2B5EF4-FFF2-40B4-BE49-F238E27FC236}">
                    <a16:creationId xmlns:a16="http://schemas.microsoft.com/office/drawing/2014/main" id="{DB78CAB6-4956-494E-B290-836027923A88}"/>
                  </a:ext>
                </a:extLst>
              </p:cNvPr>
              <p:cNvSpPr txBox="1"/>
              <p:nvPr/>
            </p:nvSpPr>
            <p:spPr>
              <a:xfrm flipH="1">
                <a:off x="9043141" y="1594329"/>
                <a:ext cx="1923970" cy="756297"/>
              </a:xfrm>
              <a:prstGeom prst="rect">
                <a:avLst/>
              </a:prstGeom>
              <a:noFill/>
            </p:spPr>
            <p:txBody>
              <a:bodyPr wrap="square" rtlCol="0">
                <a:spAutoFit/>
              </a:bodyPr>
              <a:lstStyle/>
              <a:p>
                <a:pPr>
                  <a:lnSpc>
                    <a:spcPct val="150000"/>
                  </a:lnSpc>
                </a:pPr>
                <a:r>
                  <a:rPr lang="en-US" sz="1000" dirty="0"/>
                  <a:t>Earthquake, Flood, Hurricane, Severe Thunderstorm, </a:t>
                </a:r>
                <a:r>
                  <a:rPr lang="en-US" sz="1000" dirty="0" err="1"/>
                  <a:t>Winterstorm</a:t>
                </a:r>
                <a:r>
                  <a:rPr lang="en-US" sz="1000" dirty="0"/>
                  <a:t>, Wildfire, Terrorism</a:t>
                </a:r>
              </a:p>
            </p:txBody>
          </p:sp>
          <p:sp>
            <p:nvSpPr>
              <p:cNvPr id="98" name="TextBox 97">
                <a:extLst>
                  <a:ext uri="{FF2B5EF4-FFF2-40B4-BE49-F238E27FC236}">
                    <a16:creationId xmlns:a16="http://schemas.microsoft.com/office/drawing/2014/main" id="{9869F3C3-960B-4D3A-9A71-19743764C484}"/>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UNITED STATES</a:t>
                </a:r>
              </a:p>
            </p:txBody>
          </p:sp>
        </p:grpSp>
        <p:pic>
          <p:nvPicPr>
            <p:cNvPr id="119" name="Picture 118" descr="A close up of a flag&#10;&#10;Description automatically generated">
              <a:extLst>
                <a:ext uri="{FF2B5EF4-FFF2-40B4-BE49-F238E27FC236}">
                  <a16:creationId xmlns:a16="http://schemas.microsoft.com/office/drawing/2014/main" id="{47D3D1A9-B5EE-43C5-AB7D-A5B78D7AA7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2267" y="1783491"/>
              <a:ext cx="456492" cy="451025"/>
            </a:xfrm>
            <a:prstGeom prst="rect">
              <a:avLst/>
            </a:prstGeom>
          </p:spPr>
        </p:pic>
      </p:grpSp>
      <p:sp>
        <p:nvSpPr>
          <p:cNvPr id="125" name="TextBox 124">
            <a:extLst>
              <a:ext uri="{FF2B5EF4-FFF2-40B4-BE49-F238E27FC236}">
                <a16:creationId xmlns:a16="http://schemas.microsoft.com/office/drawing/2014/main" id="{44D0C606-E03E-45DA-8F78-F4CBD5647C26}"/>
              </a:ext>
            </a:extLst>
          </p:cNvPr>
          <p:cNvSpPr txBox="1"/>
          <p:nvPr/>
        </p:nvSpPr>
        <p:spPr>
          <a:xfrm>
            <a:off x="3391921" y="2807293"/>
            <a:ext cx="2745367" cy="369332"/>
          </a:xfrm>
          <a:prstGeom prst="rect">
            <a:avLst/>
          </a:prstGeom>
          <a:noFill/>
        </p:spPr>
        <p:txBody>
          <a:bodyPr wrap="none" rtlCol="0">
            <a:spAutoFit/>
          </a:bodyPr>
          <a:lstStyle/>
          <a:p>
            <a:pPr algn="ctr"/>
            <a:r>
              <a:rPr lang="en-US" dirty="0" err="1"/>
              <a:t>Catrader</a:t>
            </a:r>
            <a:r>
              <a:rPr lang="en-US" dirty="0"/>
              <a:t> / </a:t>
            </a:r>
            <a:r>
              <a:rPr lang="en-US" dirty="0" err="1"/>
              <a:t>TouchstoneRe</a:t>
            </a:r>
            <a:endParaRPr lang="en-US" dirty="0"/>
          </a:p>
        </p:txBody>
      </p:sp>
      <p:sp>
        <p:nvSpPr>
          <p:cNvPr id="127" name="TextBox 126">
            <a:extLst>
              <a:ext uri="{FF2B5EF4-FFF2-40B4-BE49-F238E27FC236}">
                <a16:creationId xmlns:a16="http://schemas.microsoft.com/office/drawing/2014/main" id="{40CBDA0B-C133-4313-A28F-0CE1729EC46B}"/>
              </a:ext>
            </a:extLst>
          </p:cNvPr>
          <p:cNvSpPr txBox="1"/>
          <p:nvPr/>
        </p:nvSpPr>
        <p:spPr>
          <a:xfrm>
            <a:off x="3391921" y="2572005"/>
            <a:ext cx="2101857" cy="261610"/>
          </a:xfrm>
          <a:prstGeom prst="rect">
            <a:avLst/>
          </a:prstGeom>
          <a:noFill/>
        </p:spPr>
        <p:txBody>
          <a:bodyPr wrap="none" rtlCol="0">
            <a:spAutoFit/>
          </a:bodyPr>
          <a:lstStyle/>
          <a:p>
            <a:pPr algn="ctr"/>
            <a:r>
              <a:rPr lang="en-US" sz="1100" b="1" dirty="0">
                <a:solidFill>
                  <a:schemeClr val="accent1"/>
                </a:solidFill>
              </a:rPr>
              <a:t>INDUSTRY LOSS DATA FOR</a:t>
            </a:r>
          </a:p>
        </p:txBody>
      </p:sp>
      <p:grpSp>
        <p:nvGrpSpPr>
          <p:cNvPr id="129" name="Group 128">
            <a:extLst>
              <a:ext uri="{FF2B5EF4-FFF2-40B4-BE49-F238E27FC236}">
                <a16:creationId xmlns:a16="http://schemas.microsoft.com/office/drawing/2014/main" id="{94D32C1C-6920-43C1-8636-FEA47FC0945D}"/>
              </a:ext>
            </a:extLst>
          </p:cNvPr>
          <p:cNvGrpSpPr/>
          <p:nvPr/>
        </p:nvGrpSpPr>
        <p:grpSpPr>
          <a:xfrm>
            <a:off x="6191619" y="1034551"/>
            <a:ext cx="2684750" cy="579930"/>
            <a:chOff x="3655742" y="1689814"/>
            <a:chExt cx="2684750" cy="579930"/>
          </a:xfrm>
        </p:grpSpPr>
        <p:grpSp>
          <p:nvGrpSpPr>
            <p:cNvPr id="130" name="Group 129">
              <a:extLst>
                <a:ext uri="{FF2B5EF4-FFF2-40B4-BE49-F238E27FC236}">
                  <a16:creationId xmlns:a16="http://schemas.microsoft.com/office/drawing/2014/main" id="{A6863BE4-CC4E-4CB7-8DD0-FB45B3715637}"/>
                </a:ext>
              </a:extLst>
            </p:cNvPr>
            <p:cNvGrpSpPr/>
            <p:nvPr/>
          </p:nvGrpSpPr>
          <p:grpSpPr>
            <a:xfrm>
              <a:off x="4174477" y="1689814"/>
              <a:ext cx="2166015" cy="579930"/>
              <a:chOff x="9043141" y="1309031"/>
              <a:chExt cx="2037093" cy="579930"/>
            </a:xfrm>
          </p:grpSpPr>
          <p:sp>
            <p:nvSpPr>
              <p:cNvPr id="132" name="TextBox 131">
                <a:extLst>
                  <a:ext uri="{FF2B5EF4-FFF2-40B4-BE49-F238E27FC236}">
                    <a16:creationId xmlns:a16="http://schemas.microsoft.com/office/drawing/2014/main" id="{B3C0F411-D8B1-47A2-93EF-2A0601A1C819}"/>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 Typhoon, Cyber</a:t>
                </a:r>
              </a:p>
            </p:txBody>
          </p:sp>
          <p:sp>
            <p:nvSpPr>
              <p:cNvPr id="133" name="TextBox 132">
                <a:extLst>
                  <a:ext uri="{FF2B5EF4-FFF2-40B4-BE49-F238E27FC236}">
                    <a16:creationId xmlns:a16="http://schemas.microsoft.com/office/drawing/2014/main" id="{47DB4B89-A82B-46AB-8235-DDA577B6A8E5}"/>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CHINA</a:t>
                </a:r>
              </a:p>
            </p:txBody>
          </p:sp>
        </p:grpSp>
        <p:pic>
          <p:nvPicPr>
            <p:cNvPr id="131" name="Picture 130">
              <a:extLst>
                <a:ext uri="{FF2B5EF4-FFF2-40B4-BE49-F238E27FC236}">
                  <a16:creationId xmlns:a16="http://schemas.microsoft.com/office/drawing/2014/main" id="{44444E03-70E3-4319-9761-A6C770B8DB9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655742" y="1783491"/>
              <a:ext cx="449541" cy="451025"/>
            </a:xfrm>
            <a:prstGeom prst="rect">
              <a:avLst/>
            </a:prstGeom>
          </p:spPr>
        </p:pic>
      </p:grpSp>
      <p:grpSp>
        <p:nvGrpSpPr>
          <p:cNvPr id="134" name="Group 133">
            <a:extLst>
              <a:ext uri="{FF2B5EF4-FFF2-40B4-BE49-F238E27FC236}">
                <a16:creationId xmlns:a16="http://schemas.microsoft.com/office/drawing/2014/main" id="{4BFC35FD-0068-4221-9579-0EA7F5FE11A8}"/>
              </a:ext>
            </a:extLst>
          </p:cNvPr>
          <p:cNvGrpSpPr/>
          <p:nvPr/>
        </p:nvGrpSpPr>
        <p:grpSpPr>
          <a:xfrm>
            <a:off x="3461089" y="3212999"/>
            <a:ext cx="2688225" cy="1041595"/>
            <a:chOff x="3652267" y="1689814"/>
            <a:chExt cx="2688225" cy="1041595"/>
          </a:xfrm>
        </p:grpSpPr>
        <p:grpSp>
          <p:nvGrpSpPr>
            <p:cNvPr id="135" name="Group 134">
              <a:extLst>
                <a:ext uri="{FF2B5EF4-FFF2-40B4-BE49-F238E27FC236}">
                  <a16:creationId xmlns:a16="http://schemas.microsoft.com/office/drawing/2014/main" id="{C98DAB49-CEAE-4C39-AA3C-F7AF0C0BF76E}"/>
                </a:ext>
              </a:extLst>
            </p:cNvPr>
            <p:cNvGrpSpPr/>
            <p:nvPr/>
          </p:nvGrpSpPr>
          <p:grpSpPr>
            <a:xfrm>
              <a:off x="4174477" y="1689814"/>
              <a:ext cx="2166015" cy="1041595"/>
              <a:chOff x="9043141" y="1309031"/>
              <a:chExt cx="2037093" cy="1041595"/>
            </a:xfrm>
          </p:grpSpPr>
          <p:sp>
            <p:nvSpPr>
              <p:cNvPr id="137" name="TextBox 136">
                <a:extLst>
                  <a:ext uri="{FF2B5EF4-FFF2-40B4-BE49-F238E27FC236}">
                    <a16:creationId xmlns:a16="http://schemas.microsoft.com/office/drawing/2014/main" id="{F7D68311-A6A1-4C49-9C92-E6FE9BEB1423}"/>
                  </a:ext>
                </a:extLst>
              </p:cNvPr>
              <p:cNvSpPr txBox="1"/>
              <p:nvPr/>
            </p:nvSpPr>
            <p:spPr>
              <a:xfrm flipH="1">
                <a:off x="9043141" y="1594329"/>
                <a:ext cx="1923970" cy="756297"/>
              </a:xfrm>
              <a:prstGeom prst="rect">
                <a:avLst/>
              </a:prstGeom>
              <a:noFill/>
            </p:spPr>
            <p:txBody>
              <a:bodyPr wrap="square" rtlCol="0">
                <a:spAutoFit/>
              </a:bodyPr>
              <a:lstStyle/>
              <a:p>
                <a:pPr>
                  <a:lnSpc>
                    <a:spcPct val="150000"/>
                  </a:lnSpc>
                </a:pPr>
                <a:r>
                  <a:rPr lang="en-US" sz="1000" dirty="0"/>
                  <a:t>Earthquake, Flood, Hurricane, Severe Thunderstorm, </a:t>
                </a:r>
                <a:r>
                  <a:rPr lang="en-US" sz="1000" dirty="0" err="1"/>
                  <a:t>Winterstorm</a:t>
                </a:r>
                <a:r>
                  <a:rPr lang="en-US" sz="1000" dirty="0"/>
                  <a:t>, Wildfire, Terrorism</a:t>
                </a:r>
              </a:p>
            </p:txBody>
          </p:sp>
          <p:sp>
            <p:nvSpPr>
              <p:cNvPr id="138" name="TextBox 137">
                <a:extLst>
                  <a:ext uri="{FF2B5EF4-FFF2-40B4-BE49-F238E27FC236}">
                    <a16:creationId xmlns:a16="http://schemas.microsoft.com/office/drawing/2014/main" id="{1CC77EFF-182D-4234-8465-7C502A7CBC38}"/>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UNITED STATES</a:t>
                </a:r>
              </a:p>
            </p:txBody>
          </p:sp>
        </p:grpSp>
        <p:pic>
          <p:nvPicPr>
            <p:cNvPr id="136" name="Picture 135" descr="A close up of a flag&#10;&#10;Description automatically generated">
              <a:extLst>
                <a:ext uri="{FF2B5EF4-FFF2-40B4-BE49-F238E27FC236}">
                  <a16:creationId xmlns:a16="http://schemas.microsoft.com/office/drawing/2014/main" id="{E8CBF180-39FA-4A02-AEB7-182285F039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2267" y="1783491"/>
              <a:ext cx="456492" cy="451025"/>
            </a:xfrm>
            <a:prstGeom prst="rect">
              <a:avLst/>
            </a:prstGeom>
          </p:spPr>
        </p:pic>
      </p:grpSp>
      <p:grpSp>
        <p:nvGrpSpPr>
          <p:cNvPr id="139" name="Group 138">
            <a:extLst>
              <a:ext uri="{FF2B5EF4-FFF2-40B4-BE49-F238E27FC236}">
                <a16:creationId xmlns:a16="http://schemas.microsoft.com/office/drawing/2014/main" id="{D272174A-A5CD-4661-A2EF-46FCA53E7352}"/>
              </a:ext>
            </a:extLst>
          </p:cNvPr>
          <p:cNvGrpSpPr/>
          <p:nvPr/>
        </p:nvGrpSpPr>
        <p:grpSpPr>
          <a:xfrm>
            <a:off x="3469908" y="4413000"/>
            <a:ext cx="2684750" cy="810763"/>
            <a:chOff x="3655742" y="1689814"/>
            <a:chExt cx="2684750" cy="810763"/>
          </a:xfrm>
        </p:grpSpPr>
        <p:grpSp>
          <p:nvGrpSpPr>
            <p:cNvPr id="140" name="Group 139">
              <a:extLst>
                <a:ext uri="{FF2B5EF4-FFF2-40B4-BE49-F238E27FC236}">
                  <a16:creationId xmlns:a16="http://schemas.microsoft.com/office/drawing/2014/main" id="{FB790504-ECF3-496D-A56D-F045952DA60B}"/>
                </a:ext>
              </a:extLst>
            </p:cNvPr>
            <p:cNvGrpSpPr/>
            <p:nvPr/>
          </p:nvGrpSpPr>
          <p:grpSpPr>
            <a:xfrm>
              <a:off x="4174477" y="1689814"/>
              <a:ext cx="2166015" cy="810763"/>
              <a:chOff x="9043141" y="1309031"/>
              <a:chExt cx="2037093" cy="810763"/>
            </a:xfrm>
          </p:grpSpPr>
          <p:sp>
            <p:nvSpPr>
              <p:cNvPr id="142" name="TextBox 141">
                <a:extLst>
                  <a:ext uri="{FF2B5EF4-FFF2-40B4-BE49-F238E27FC236}">
                    <a16:creationId xmlns:a16="http://schemas.microsoft.com/office/drawing/2014/main" id="{5676CE38-F554-4D54-BD18-E7C2E13DCC9F}"/>
                  </a:ext>
                </a:extLst>
              </p:cNvPr>
              <p:cNvSpPr txBox="1"/>
              <p:nvPr/>
            </p:nvSpPr>
            <p:spPr>
              <a:xfrm flipH="1">
                <a:off x="9043141" y="1594329"/>
                <a:ext cx="1923970" cy="525465"/>
              </a:xfrm>
              <a:prstGeom prst="rect">
                <a:avLst/>
              </a:prstGeom>
              <a:noFill/>
            </p:spPr>
            <p:txBody>
              <a:bodyPr wrap="square" rtlCol="0">
                <a:spAutoFit/>
              </a:bodyPr>
              <a:lstStyle/>
              <a:p>
                <a:pPr>
                  <a:lnSpc>
                    <a:spcPct val="150000"/>
                  </a:lnSpc>
                </a:pPr>
                <a:r>
                  <a:rPr lang="en-US" sz="1000" dirty="0"/>
                  <a:t>Earthquake, Severe Convective Storm, Windstorm, </a:t>
                </a:r>
                <a:r>
                  <a:rPr lang="en-US" sz="1000" dirty="0" err="1"/>
                  <a:t>Winterstorm</a:t>
                </a:r>
                <a:endParaRPr lang="en-US" sz="1000" dirty="0"/>
              </a:p>
            </p:txBody>
          </p:sp>
          <p:sp>
            <p:nvSpPr>
              <p:cNvPr id="143" name="TextBox 142">
                <a:extLst>
                  <a:ext uri="{FF2B5EF4-FFF2-40B4-BE49-F238E27FC236}">
                    <a16:creationId xmlns:a16="http://schemas.microsoft.com/office/drawing/2014/main" id="{F03E6A16-4EDB-453A-B9D7-B0F6D2F0A85D}"/>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CANADA</a:t>
                </a:r>
              </a:p>
            </p:txBody>
          </p:sp>
        </p:grpSp>
        <p:pic>
          <p:nvPicPr>
            <p:cNvPr id="141" name="Picture 140">
              <a:extLst>
                <a:ext uri="{FF2B5EF4-FFF2-40B4-BE49-F238E27FC236}">
                  <a16:creationId xmlns:a16="http://schemas.microsoft.com/office/drawing/2014/main" id="{676707EB-CD98-4B15-802A-790D63E409F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54" name="Group 153">
            <a:extLst>
              <a:ext uri="{FF2B5EF4-FFF2-40B4-BE49-F238E27FC236}">
                <a16:creationId xmlns:a16="http://schemas.microsoft.com/office/drawing/2014/main" id="{CFAFFC8A-D16D-4B07-9D99-C9561E81CC90}"/>
              </a:ext>
            </a:extLst>
          </p:cNvPr>
          <p:cNvGrpSpPr/>
          <p:nvPr/>
        </p:nvGrpSpPr>
        <p:grpSpPr>
          <a:xfrm>
            <a:off x="6175803" y="3212999"/>
            <a:ext cx="2684750" cy="579930"/>
            <a:chOff x="3655742" y="1689814"/>
            <a:chExt cx="2684750" cy="579930"/>
          </a:xfrm>
        </p:grpSpPr>
        <p:grpSp>
          <p:nvGrpSpPr>
            <p:cNvPr id="155" name="Group 154">
              <a:extLst>
                <a:ext uri="{FF2B5EF4-FFF2-40B4-BE49-F238E27FC236}">
                  <a16:creationId xmlns:a16="http://schemas.microsoft.com/office/drawing/2014/main" id="{36730CFE-FF4F-413A-81CF-75473C02A43C}"/>
                </a:ext>
              </a:extLst>
            </p:cNvPr>
            <p:cNvGrpSpPr/>
            <p:nvPr/>
          </p:nvGrpSpPr>
          <p:grpSpPr>
            <a:xfrm>
              <a:off x="4174477" y="1689814"/>
              <a:ext cx="2166015" cy="579930"/>
              <a:chOff x="9043141" y="1309031"/>
              <a:chExt cx="2037093" cy="579930"/>
            </a:xfrm>
          </p:grpSpPr>
          <p:sp>
            <p:nvSpPr>
              <p:cNvPr id="157" name="TextBox 156">
                <a:extLst>
                  <a:ext uri="{FF2B5EF4-FFF2-40B4-BE49-F238E27FC236}">
                    <a16:creationId xmlns:a16="http://schemas.microsoft.com/office/drawing/2014/main" id="{00EB6AF9-43B9-4101-A355-F44501210D6C}"/>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 Typhoon</a:t>
                </a:r>
              </a:p>
            </p:txBody>
          </p:sp>
          <p:sp>
            <p:nvSpPr>
              <p:cNvPr id="158" name="TextBox 157">
                <a:extLst>
                  <a:ext uri="{FF2B5EF4-FFF2-40B4-BE49-F238E27FC236}">
                    <a16:creationId xmlns:a16="http://schemas.microsoft.com/office/drawing/2014/main" id="{E9A4C7B1-0244-4583-8E02-64F6BE789308}"/>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CHINA</a:t>
                </a:r>
              </a:p>
            </p:txBody>
          </p:sp>
        </p:grpSp>
        <p:pic>
          <p:nvPicPr>
            <p:cNvPr id="156" name="Picture 155">
              <a:extLst>
                <a:ext uri="{FF2B5EF4-FFF2-40B4-BE49-F238E27FC236}">
                  <a16:creationId xmlns:a16="http://schemas.microsoft.com/office/drawing/2014/main" id="{9CFACBBC-968B-436A-9000-86D24676DD5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655742" y="1783491"/>
              <a:ext cx="449541" cy="451025"/>
            </a:xfrm>
            <a:prstGeom prst="rect">
              <a:avLst/>
            </a:prstGeom>
          </p:spPr>
        </p:pic>
      </p:grpSp>
      <p:grpSp>
        <p:nvGrpSpPr>
          <p:cNvPr id="159" name="Group 158">
            <a:extLst>
              <a:ext uri="{FF2B5EF4-FFF2-40B4-BE49-F238E27FC236}">
                <a16:creationId xmlns:a16="http://schemas.microsoft.com/office/drawing/2014/main" id="{6CBB37BE-3AF1-4D26-BA1A-74D65C3DDFBA}"/>
              </a:ext>
            </a:extLst>
          </p:cNvPr>
          <p:cNvGrpSpPr/>
          <p:nvPr/>
        </p:nvGrpSpPr>
        <p:grpSpPr>
          <a:xfrm>
            <a:off x="6181147" y="4413000"/>
            <a:ext cx="2684750" cy="579930"/>
            <a:chOff x="3655742" y="1689814"/>
            <a:chExt cx="2684750" cy="579930"/>
          </a:xfrm>
        </p:grpSpPr>
        <p:grpSp>
          <p:nvGrpSpPr>
            <p:cNvPr id="160" name="Group 159">
              <a:extLst>
                <a:ext uri="{FF2B5EF4-FFF2-40B4-BE49-F238E27FC236}">
                  <a16:creationId xmlns:a16="http://schemas.microsoft.com/office/drawing/2014/main" id="{108B4F1A-2C92-4D9A-B32E-736E71AD99B2}"/>
                </a:ext>
              </a:extLst>
            </p:cNvPr>
            <p:cNvGrpSpPr/>
            <p:nvPr/>
          </p:nvGrpSpPr>
          <p:grpSpPr>
            <a:xfrm>
              <a:off x="4174477" y="1689814"/>
              <a:ext cx="2166015" cy="579930"/>
              <a:chOff x="9043141" y="1309031"/>
              <a:chExt cx="2037093" cy="579930"/>
            </a:xfrm>
          </p:grpSpPr>
          <p:sp>
            <p:nvSpPr>
              <p:cNvPr id="162" name="TextBox 161">
                <a:extLst>
                  <a:ext uri="{FF2B5EF4-FFF2-40B4-BE49-F238E27FC236}">
                    <a16:creationId xmlns:a16="http://schemas.microsoft.com/office/drawing/2014/main" id="{A6E8ECB4-3704-47F0-A1BE-B5EA6ADCE229}"/>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Hurricane, Earthquake</a:t>
                </a:r>
              </a:p>
            </p:txBody>
          </p:sp>
          <p:sp>
            <p:nvSpPr>
              <p:cNvPr id="163" name="TextBox 162">
                <a:extLst>
                  <a:ext uri="{FF2B5EF4-FFF2-40B4-BE49-F238E27FC236}">
                    <a16:creationId xmlns:a16="http://schemas.microsoft.com/office/drawing/2014/main" id="{78D260B7-39C3-4F5A-8ACC-655EAF5D68E1}"/>
                  </a:ext>
                </a:extLst>
              </p:cNvPr>
              <p:cNvSpPr txBox="1"/>
              <p:nvPr/>
            </p:nvSpPr>
            <p:spPr>
              <a:xfrm flipH="1">
                <a:off x="9043826" y="1309031"/>
                <a:ext cx="2036408" cy="274370"/>
              </a:xfrm>
              <a:prstGeom prst="rect">
                <a:avLst/>
              </a:prstGeom>
              <a:noFill/>
            </p:spPr>
            <p:txBody>
              <a:bodyPr wrap="square" rtlCol="0">
                <a:spAutoFit/>
              </a:bodyPr>
              <a:lstStyle/>
              <a:p>
                <a:pPr>
                  <a:lnSpc>
                    <a:spcPct val="150000"/>
                  </a:lnSpc>
                </a:pPr>
                <a:r>
                  <a:rPr lang="en-US" sz="900" b="1" dirty="0"/>
                  <a:t>CARIBBEAN &amp; CENTRAL AMERICA</a:t>
                </a:r>
              </a:p>
            </p:txBody>
          </p:sp>
        </p:grpSp>
        <p:pic>
          <p:nvPicPr>
            <p:cNvPr id="161" name="Picture 160">
              <a:extLst>
                <a:ext uri="{FF2B5EF4-FFF2-40B4-BE49-F238E27FC236}">
                  <a16:creationId xmlns:a16="http://schemas.microsoft.com/office/drawing/2014/main" id="{058F453A-0069-49AF-824A-199F08B1069F}"/>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64" name="Group 163">
            <a:extLst>
              <a:ext uri="{FF2B5EF4-FFF2-40B4-BE49-F238E27FC236}">
                <a16:creationId xmlns:a16="http://schemas.microsoft.com/office/drawing/2014/main" id="{B5ED8B10-1FED-41FC-BF23-209888826AE6}"/>
              </a:ext>
            </a:extLst>
          </p:cNvPr>
          <p:cNvGrpSpPr/>
          <p:nvPr/>
        </p:nvGrpSpPr>
        <p:grpSpPr>
          <a:xfrm>
            <a:off x="8886398" y="3212999"/>
            <a:ext cx="2684750" cy="579930"/>
            <a:chOff x="3655742" y="1689814"/>
            <a:chExt cx="2684750" cy="579930"/>
          </a:xfrm>
        </p:grpSpPr>
        <p:grpSp>
          <p:nvGrpSpPr>
            <p:cNvPr id="165" name="Group 164">
              <a:extLst>
                <a:ext uri="{FF2B5EF4-FFF2-40B4-BE49-F238E27FC236}">
                  <a16:creationId xmlns:a16="http://schemas.microsoft.com/office/drawing/2014/main" id="{04BDDD40-635B-45B1-8B21-11CF1C962A3D}"/>
                </a:ext>
              </a:extLst>
            </p:cNvPr>
            <p:cNvGrpSpPr/>
            <p:nvPr/>
          </p:nvGrpSpPr>
          <p:grpSpPr>
            <a:xfrm>
              <a:off x="4174477" y="1689814"/>
              <a:ext cx="2166015" cy="579930"/>
              <a:chOff x="9043141" y="1309031"/>
              <a:chExt cx="2037093" cy="579930"/>
            </a:xfrm>
          </p:grpSpPr>
          <p:sp>
            <p:nvSpPr>
              <p:cNvPr id="167" name="TextBox 166">
                <a:extLst>
                  <a:ext uri="{FF2B5EF4-FFF2-40B4-BE49-F238E27FC236}">
                    <a16:creationId xmlns:a16="http://schemas.microsoft.com/office/drawing/2014/main" id="{800A8960-5012-47E9-83B3-9E8648BF3AA1}"/>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Bushfire, Earthquake, Typhoon</a:t>
                </a:r>
              </a:p>
            </p:txBody>
          </p:sp>
          <p:sp>
            <p:nvSpPr>
              <p:cNvPr id="168" name="TextBox 167">
                <a:extLst>
                  <a:ext uri="{FF2B5EF4-FFF2-40B4-BE49-F238E27FC236}">
                    <a16:creationId xmlns:a16="http://schemas.microsoft.com/office/drawing/2014/main" id="{2ECF6B79-C7D7-474D-A18F-EFAB4772FAD8}"/>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AUSTRALIA</a:t>
                </a:r>
              </a:p>
            </p:txBody>
          </p:sp>
        </p:grpSp>
        <p:pic>
          <p:nvPicPr>
            <p:cNvPr id="166" name="Picture 165">
              <a:extLst>
                <a:ext uri="{FF2B5EF4-FFF2-40B4-BE49-F238E27FC236}">
                  <a16:creationId xmlns:a16="http://schemas.microsoft.com/office/drawing/2014/main" id="{9AC49664-9CE7-4ECD-8BCB-A3B2FBC44DF9}"/>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3655742" y="1783491"/>
              <a:ext cx="449541" cy="451025"/>
            </a:xfrm>
            <a:prstGeom prst="rect">
              <a:avLst/>
            </a:prstGeom>
          </p:spPr>
        </p:pic>
      </p:grpSp>
      <p:grpSp>
        <p:nvGrpSpPr>
          <p:cNvPr id="169" name="Group 168">
            <a:extLst>
              <a:ext uri="{FF2B5EF4-FFF2-40B4-BE49-F238E27FC236}">
                <a16:creationId xmlns:a16="http://schemas.microsoft.com/office/drawing/2014/main" id="{65978363-3EE9-473B-9AFF-FC4966DCFCAA}"/>
              </a:ext>
            </a:extLst>
          </p:cNvPr>
          <p:cNvGrpSpPr/>
          <p:nvPr/>
        </p:nvGrpSpPr>
        <p:grpSpPr>
          <a:xfrm>
            <a:off x="8891742" y="4413000"/>
            <a:ext cx="2684750" cy="810763"/>
            <a:chOff x="3655742" y="1689814"/>
            <a:chExt cx="2684750" cy="810763"/>
          </a:xfrm>
        </p:grpSpPr>
        <p:grpSp>
          <p:nvGrpSpPr>
            <p:cNvPr id="170" name="Group 169">
              <a:extLst>
                <a:ext uri="{FF2B5EF4-FFF2-40B4-BE49-F238E27FC236}">
                  <a16:creationId xmlns:a16="http://schemas.microsoft.com/office/drawing/2014/main" id="{0CF625F8-0E12-4C5A-9C82-1E7941B12541}"/>
                </a:ext>
              </a:extLst>
            </p:cNvPr>
            <p:cNvGrpSpPr/>
            <p:nvPr/>
          </p:nvGrpSpPr>
          <p:grpSpPr>
            <a:xfrm>
              <a:off x="4174477" y="1689814"/>
              <a:ext cx="2166015" cy="810763"/>
              <a:chOff x="9043141" y="1309031"/>
              <a:chExt cx="2037093" cy="810763"/>
            </a:xfrm>
          </p:grpSpPr>
          <p:sp>
            <p:nvSpPr>
              <p:cNvPr id="172" name="TextBox 171">
                <a:extLst>
                  <a:ext uri="{FF2B5EF4-FFF2-40B4-BE49-F238E27FC236}">
                    <a16:creationId xmlns:a16="http://schemas.microsoft.com/office/drawing/2014/main" id="{BF8875A4-F1B7-4CE8-A121-31F686D84658}"/>
                  </a:ext>
                </a:extLst>
              </p:cNvPr>
              <p:cNvSpPr txBox="1"/>
              <p:nvPr/>
            </p:nvSpPr>
            <p:spPr>
              <a:xfrm flipH="1">
                <a:off x="9043141" y="1594329"/>
                <a:ext cx="1923970" cy="525465"/>
              </a:xfrm>
              <a:prstGeom prst="rect">
                <a:avLst/>
              </a:prstGeom>
              <a:noFill/>
            </p:spPr>
            <p:txBody>
              <a:bodyPr wrap="square" rtlCol="0">
                <a:spAutoFit/>
              </a:bodyPr>
              <a:lstStyle/>
              <a:p>
                <a:pPr>
                  <a:lnSpc>
                    <a:spcPct val="150000"/>
                  </a:lnSpc>
                </a:pPr>
                <a:r>
                  <a:rPr lang="en-US" sz="1000" dirty="0"/>
                  <a:t>Earthquake, Extra-Tropical Cyclone, Flood</a:t>
                </a:r>
              </a:p>
            </p:txBody>
          </p:sp>
          <p:sp>
            <p:nvSpPr>
              <p:cNvPr id="173" name="TextBox 172">
                <a:extLst>
                  <a:ext uri="{FF2B5EF4-FFF2-40B4-BE49-F238E27FC236}">
                    <a16:creationId xmlns:a16="http://schemas.microsoft.com/office/drawing/2014/main" id="{9E1429BC-1544-484C-BEB7-EA271289CFC2}"/>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EUROPE</a:t>
                </a:r>
              </a:p>
            </p:txBody>
          </p:sp>
        </p:grpSp>
        <p:pic>
          <p:nvPicPr>
            <p:cNvPr id="171" name="Picture 170">
              <a:extLst>
                <a:ext uri="{FF2B5EF4-FFF2-40B4-BE49-F238E27FC236}">
                  <a16:creationId xmlns:a16="http://schemas.microsoft.com/office/drawing/2014/main" id="{FC89E223-EAD7-415F-A13E-A640A0976958}"/>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74" name="Group 173">
            <a:extLst>
              <a:ext uri="{FF2B5EF4-FFF2-40B4-BE49-F238E27FC236}">
                <a16:creationId xmlns:a16="http://schemas.microsoft.com/office/drawing/2014/main" id="{A926AC90-34B3-462F-B157-0AAD2237FE7C}"/>
              </a:ext>
            </a:extLst>
          </p:cNvPr>
          <p:cNvGrpSpPr/>
          <p:nvPr/>
        </p:nvGrpSpPr>
        <p:grpSpPr>
          <a:xfrm>
            <a:off x="3496397" y="5428407"/>
            <a:ext cx="2684750" cy="579930"/>
            <a:chOff x="3655742" y="1689814"/>
            <a:chExt cx="2684750" cy="579930"/>
          </a:xfrm>
        </p:grpSpPr>
        <p:grpSp>
          <p:nvGrpSpPr>
            <p:cNvPr id="175" name="Group 174">
              <a:extLst>
                <a:ext uri="{FF2B5EF4-FFF2-40B4-BE49-F238E27FC236}">
                  <a16:creationId xmlns:a16="http://schemas.microsoft.com/office/drawing/2014/main" id="{05767CC9-7DFD-4BDF-9FD0-303DFEFEC86F}"/>
                </a:ext>
              </a:extLst>
            </p:cNvPr>
            <p:cNvGrpSpPr/>
            <p:nvPr/>
          </p:nvGrpSpPr>
          <p:grpSpPr>
            <a:xfrm>
              <a:off x="4174477" y="1689814"/>
              <a:ext cx="2166015" cy="579930"/>
              <a:chOff x="9043141" y="1309031"/>
              <a:chExt cx="2037093" cy="579930"/>
            </a:xfrm>
          </p:grpSpPr>
          <p:sp>
            <p:nvSpPr>
              <p:cNvPr id="177" name="TextBox 176">
                <a:extLst>
                  <a:ext uri="{FF2B5EF4-FFF2-40B4-BE49-F238E27FC236}">
                    <a16:creationId xmlns:a16="http://schemas.microsoft.com/office/drawing/2014/main" id="{0F66B86E-2667-42DB-B0B9-EF901783C753}"/>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 Typhoon</a:t>
                </a:r>
              </a:p>
            </p:txBody>
          </p:sp>
          <p:sp>
            <p:nvSpPr>
              <p:cNvPr id="178" name="TextBox 177">
                <a:extLst>
                  <a:ext uri="{FF2B5EF4-FFF2-40B4-BE49-F238E27FC236}">
                    <a16:creationId xmlns:a16="http://schemas.microsoft.com/office/drawing/2014/main" id="{08B0BAD5-0DDC-462A-8474-EDF45EE7E361}"/>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JAPAN</a:t>
                </a:r>
              </a:p>
            </p:txBody>
          </p:sp>
        </p:grpSp>
        <p:pic>
          <p:nvPicPr>
            <p:cNvPr id="176" name="Picture 175">
              <a:extLst>
                <a:ext uri="{FF2B5EF4-FFF2-40B4-BE49-F238E27FC236}">
                  <a16:creationId xmlns:a16="http://schemas.microsoft.com/office/drawing/2014/main" id="{4A3CF5E4-6EC5-4678-AB51-E7661BDBC881}"/>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79" name="Group 178">
            <a:extLst>
              <a:ext uri="{FF2B5EF4-FFF2-40B4-BE49-F238E27FC236}">
                <a16:creationId xmlns:a16="http://schemas.microsoft.com/office/drawing/2014/main" id="{A417DAC6-3E5C-438D-902A-EC22931EC865}"/>
              </a:ext>
            </a:extLst>
          </p:cNvPr>
          <p:cNvGrpSpPr/>
          <p:nvPr/>
        </p:nvGrpSpPr>
        <p:grpSpPr>
          <a:xfrm>
            <a:off x="6207636" y="5428407"/>
            <a:ext cx="2684750" cy="579930"/>
            <a:chOff x="3655742" y="1689814"/>
            <a:chExt cx="2684750" cy="579930"/>
          </a:xfrm>
        </p:grpSpPr>
        <p:grpSp>
          <p:nvGrpSpPr>
            <p:cNvPr id="180" name="Group 179">
              <a:extLst>
                <a:ext uri="{FF2B5EF4-FFF2-40B4-BE49-F238E27FC236}">
                  <a16:creationId xmlns:a16="http://schemas.microsoft.com/office/drawing/2014/main" id="{5AB3CA24-01B9-4570-9897-6008C213A8AC}"/>
                </a:ext>
              </a:extLst>
            </p:cNvPr>
            <p:cNvGrpSpPr/>
            <p:nvPr/>
          </p:nvGrpSpPr>
          <p:grpSpPr>
            <a:xfrm>
              <a:off x="4174477" y="1689814"/>
              <a:ext cx="2166015" cy="579930"/>
              <a:chOff x="9043141" y="1309031"/>
              <a:chExt cx="2037093" cy="579930"/>
            </a:xfrm>
          </p:grpSpPr>
          <p:sp>
            <p:nvSpPr>
              <p:cNvPr id="182" name="TextBox 181">
                <a:extLst>
                  <a:ext uri="{FF2B5EF4-FFF2-40B4-BE49-F238E27FC236}">
                    <a16:creationId xmlns:a16="http://schemas.microsoft.com/office/drawing/2014/main" id="{0564EC2B-78A5-4277-AF68-333073B1A4A2}"/>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a:t>
                </a:r>
              </a:p>
            </p:txBody>
          </p:sp>
          <p:sp>
            <p:nvSpPr>
              <p:cNvPr id="183" name="TextBox 182">
                <a:extLst>
                  <a:ext uri="{FF2B5EF4-FFF2-40B4-BE49-F238E27FC236}">
                    <a16:creationId xmlns:a16="http://schemas.microsoft.com/office/drawing/2014/main" id="{8B201328-9A21-4F66-956A-995831A9EEF6}"/>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NEW ZEALAND</a:t>
                </a:r>
              </a:p>
            </p:txBody>
          </p:sp>
        </p:grpSp>
        <p:pic>
          <p:nvPicPr>
            <p:cNvPr id="181" name="Picture 180">
              <a:extLst>
                <a:ext uri="{FF2B5EF4-FFF2-40B4-BE49-F238E27FC236}">
                  <a16:creationId xmlns:a16="http://schemas.microsoft.com/office/drawing/2014/main" id="{53098F9A-7E42-411C-883F-081E77A73A01}"/>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84" name="Group 183">
            <a:extLst>
              <a:ext uri="{FF2B5EF4-FFF2-40B4-BE49-F238E27FC236}">
                <a16:creationId xmlns:a16="http://schemas.microsoft.com/office/drawing/2014/main" id="{002C4FCC-6F5A-4FC7-8365-C4053553146E}"/>
              </a:ext>
            </a:extLst>
          </p:cNvPr>
          <p:cNvGrpSpPr/>
          <p:nvPr/>
        </p:nvGrpSpPr>
        <p:grpSpPr>
          <a:xfrm>
            <a:off x="8918231" y="5428407"/>
            <a:ext cx="2684750" cy="579930"/>
            <a:chOff x="3655742" y="1689814"/>
            <a:chExt cx="2684750" cy="579930"/>
          </a:xfrm>
        </p:grpSpPr>
        <p:grpSp>
          <p:nvGrpSpPr>
            <p:cNvPr id="185" name="Group 184">
              <a:extLst>
                <a:ext uri="{FF2B5EF4-FFF2-40B4-BE49-F238E27FC236}">
                  <a16:creationId xmlns:a16="http://schemas.microsoft.com/office/drawing/2014/main" id="{9F6EACBB-0A26-405F-A11C-E11AEC501F34}"/>
                </a:ext>
              </a:extLst>
            </p:cNvPr>
            <p:cNvGrpSpPr/>
            <p:nvPr/>
          </p:nvGrpSpPr>
          <p:grpSpPr>
            <a:xfrm>
              <a:off x="4174477" y="1689814"/>
              <a:ext cx="2166015" cy="579930"/>
              <a:chOff x="9043141" y="1309031"/>
              <a:chExt cx="2037093" cy="579930"/>
            </a:xfrm>
          </p:grpSpPr>
          <p:sp>
            <p:nvSpPr>
              <p:cNvPr id="187" name="TextBox 186">
                <a:extLst>
                  <a:ext uri="{FF2B5EF4-FFF2-40B4-BE49-F238E27FC236}">
                    <a16:creationId xmlns:a16="http://schemas.microsoft.com/office/drawing/2014/main" id="{CC0EA3A4-3809-4045-8121-21F9FAC53AB9}"/>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a:t>
                </a:r>
              </a:p>
            </p:txBody>
          </p:sp>
          <p:sp>
            <p:nvSpPr>
              <p:cNvPr id="188" name="TextBox 187">
                <a:extLst>
                  <a:ext uri="{FF2B5EF4-FFF2-40B4-BE49-F238E27FC236}">
                    <a16:creationId xmlns:a16="http://schemas.microsoft.com/office/drawing/2014/main" id="{3AD919CA-A619-49BC-9B98-99AF78B4D272}"/>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SOUTH AMERICA</a:t>
                </a:r>
              </a:p>
            </p:txBody>
          </p:sp>
        </p:grpSp>
        <p:pic>
          <p:nvPicPr>
            <p:cNvPr id="186" name="Picture 185">
              <a:extLst>
                <a:ext uri="{FF2B5EF4-FFF2-40B4-BE49-F238E27FC236}">
                  <a16:creationId xmlns:a16="http://schemas.microsoft.com/office/drawing/2014/main" id="{A0A49714-F800-467A-BE9A-E2ECB7E6ADB4}"/>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spTree>
    <p:extLst>
      <p:ext uri="{BB962C8B-B14F-4D97-AF65-F5344CB8AC3E}">
        <p14:creationId xmlns:p14="http://schemas.microsoft.com/office/powerpoint/2010/main" val="162292418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7035DC90-4712-4C88-952D-0A5413165AD4}"/>
              </a:ext>
            </a:extLst>
          </p:cNvPr>
          <p:cNvSpPr/>
          <p:nvPr/>
        </p:nvSpPr>
        <p:spPr>
          <a:xfrm>
            <a:off x="0" y="0"/>
            <a:ext cx="2827943" cy="6858000"/>
          </a:xfrm>
          <a:prstGeom prst="rect">
            <a:avLst/>
          </a:prstGeom>
          <a:solidFill>
            <a:srgbClr val="FBB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13E956FB-7578-4F30-84DF-B991DC9B418D}"/>
              </a:ext>
            </a:extLst>
          </p:cNvPr>
          <p:cNvSpPr txBox="1"/>
          <p:nvPr/>
        </p:nvSpPr>
        <p:spPr>
          <a:xfrm flipH="1">
            <a:off x="236220" y="2200857"/>
            <a:ext cx="2372085" cy="3492944"/>
          </a:xfrm>
          <a:prstGeom prst="rect">
            <a:avLst/>
          </a:prstGeom>
          <a:noFill/>
        </p:spPr>
        <p:txBody>
          <a:bodyPr wrap="square" rtlCol="0">
            <a:spAutoFit/>
          </a:bodyPr>
          <a:lstStyle/>
          <a:p>
            <a:pPr>
              <a:lnSpc>
                <a:spcPct val="150000"/>
              </a:lnSpc>
            </a:pPr>
            <a:r>
              <a:rPr lang="en-US" sz="1200" dirty="0">
                <a:solidFill>
                  <a:schemeClr val="tx1">
                    <a:lumMod val="95000"/>
                    <a:lumOff val="5000"/>
                  </a:schemeClr>
                </a:solidFill>
              </a:rPr>
              <a:t>RMS produces Catastrophe Models covering most global regions and insurable perils. RMS delivers results in an event loss table with annual rates for each event. </a:t>
            </a:r>
          </a:p>
          <a:p>
            <a:pPr>
              <a:lnSpc>
                <a:spcPct val="150000"/>
              </a:lnSpc>
            </a:pPr>
            <a:endParaRPr lang="en-US" sz="1200" dirty="0">
              <a:solidFill>
                <a:schemeClr val="tx1">
                  <a:lumMod val="95000"/>
                  <a:lumOff val="5000"/>
                </a:schemeClr>
              </a:solidFill>
            </a:endParaRPr>
          </a:p>
          <a:p>
            <a:pPr>
              <a:lnSpc>
                <a:spcPct val="150000"/>
              </a:lnSpc>
            </a:pPr>
            <a:r>
              <a:rPr lang="en-US" sz="1200" dirty="0">
                <a:solidFill>
                  <a:schemeClr val="tx1">
                    <a:lumMod val="95000"/>
                    <a:lumOff val="5000"/>
                  </a:schemeClr>
                </a:solidFill>
              </a:rPr>
              <a:t>RMS has a simulation platform to create event, year, loss tables and Howden Tiger produces our own simulation of events available in TigerEye.</a:t>
            </a:r>
          </a:p>
        </p:txBody>
      </p:sp>
      <p:pic>
        <p:nvPicPr>
          <p:cNvPr id="5" name="Picture 4">
            <a:extLst>
              <a:ext uri="{FF2B5EF4-FFF2-40B4-BE49-F238E27FC236}">
                <a16:creationId xmlns:a16="http://schemas.microsoft.com/office/drawing/2014/main" id="{16AE2572-0D09-4202-8E09-F453746A690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05598" y="452298"/>
            <a:ext cx="1416745" cy="1416745"/>
          </a:xfrm>
          <a:prstGeom prst="rect">
            <a:avLst/>
          </a:prstGeom>
        </p:spPr>
      </p:pic>
      <p:sp>
        <p:nvSpPr>
          <p:cNvPr id="2" name="TextBox 1">
            <a:extLst>
              <a:ext uri="{FF2B5EF4-FFF2-40B4-BE49-F238E27FC236}">
                <a16:creationId xmlns:a16="http://schemas.microsoft.com/office/drawing/2014/main" id="{9DC51B26-8FB0-4B3A-A184-3684090D48F1}"/>
              </a:ext>
            </a:extLst>
          </p:cNvPr>
          <p:cNvSpPr txBox="1"/>
          <p:nvPr/>
        </p:nvSpPr>
        <p:spPr>
          <a:xfrm>
            <a:off x="3392290" y="523903"/>
            <a:ext cx="1156086" cy="400110"/>
          </a:xfrm>
          <a:prstGeom prst="rect">
            <a:avLst/>
          </a:prstGeom>
          <a:noFill/>
        </p:spPr>
        <p:txBody>
          <a:bodyPr wrap="none" rtlCol="0">
            <a:spAutoFit/>
          </a:bodyPr>
          <a:lstStyle/>
          <a:p>
            <a:r>
              <a:rPr lang="en-US" sz="2000" dirty="0" err="1"/>
              <a:t>RiskLink</a:t>
            </a:r>
            <a:endParaRPr lang="en-US" sz="2000" dirty="0"/>
          </a:p>
        </p:txBody>
      </p:sp>
      <p:sp>
        <p:nvSpPr>
          <p:cNvPr id="4" name="TextBox 3">
            <a:extLst>
              <a:ext uri="{FF2B5EF4-FFF2-40B4-BE49-F238E27FC236}">
                <a16:creationId xmlns:a16="http://schemas.microsoft.com/office/drawing/2014/main" id="{A90095DF-5F8B-49B1-B213-26A0EBA8A01C}"/>
              </a:ext>
            </a:extLst>
          </p:cNvPr>
          <p:cNvSpPr txBox="1"/>
          <p:nvPr/>
        </p:nvSpPr>
        <p:spPr>
          <a:xfrm>
            <a:off x="3392290" y="313895"/>
            <a:ext cx="1056700" cy="261610"/>
          </a:xfrm>
          <a:prstGeom prst="rect">
            <a:avLst/>
          </a:prstGeom>
          <a:noFill/>
        </p:spPr>
        <p:txBody>
          <a:bodyPr wrap="none" rtlCol="0">
            <a:spAutoFit/>
          </a:bodyPr>
          <a:lstStyle/>
          <a:p>
            <a:r>
              <a:rPr lang="en-US" sz="1100" b="1" dirty="0">
                <a:solidFill>
                  <a:schemeClr val="accent1"/>
                </a:solidFill>
              </a:rPr>
              <a:t>WE LICENSE</a:t>
            </a:r>
          </a:p>
        </p:txBody>
      </p:sp>
      <p:grpSp>
        <p:nvGrpSpPr>
          <p:cNvPr id="128" name="Group 127">
            <a:extLst>
              <a:ext uri="{FF2B5EF4-FFF2-40B4-BE49-F238E27FC236}">
                <a16:creationId xmlns:a16="http://schemas.microsoft.com/office/drawing/2014/main" id="{4FE4C868-E718-4E03-A86F-64E7C5921041}"/>
              </a:ext>
            </a:extLst>
          </p:cNvPr>
          <p:cNvGrpSpPr/>
          <p:nvPr/>
        </p:nvGrpSpPr>
        <p:grpSpPr>
          <a:xfrm>
            <a:off x="3461089" y="1097146"/>
            <a:ext cx="2688225" cy="1041595"/>
            <a:chOff x="3652267" y="1689814"/>
            <a:chExt cx="2688225" cy="1041595"/>
          </a:xfrm>
        </p:grpSpPr>
        <p:grpSp>
          <p:nvGrpSpPr>
            <p:cNvPr id="87" name="Group 86">
              <a:extLst>
                <a:ext uri="{FF2B5EF4-FFF2-40B4-BE49-F238E27FC236}">
                  <a16:creationId xmlns:a16="http://schemas.microsoft.com/office/drawing/2014/main" id="{91BB4ED5-6FD4-4EA0-9C57-A3E7E27B9431}"/>
                </a:ext>
              </a:extLst>
            </p:cNvPr>
            <p:cNvGrpSpPr/>
            <p:nvPr/>
          </p:nvGrpSpPr>
          <p:grpSpPr>
            <a:xfrm>
              <a:off x="4174477" y="1689814"/>
              <a:ext cx="2166015" cy="1041595"/>
              <a:chOff x="9043141" y="1309031"/>
              <a:chExt cx="2037093" cy="1041595"/>
            </a:xfrm>
          </p:grpSpPr>
          <p:sp>
            <p:nvSpPr>
              <p:cNvPr id="97" name="TextBox 96">
                <a:extLst>
                  <a:ext uri="{FF2B5EF4-FFF2-40B4-BE49-F238E27FC236}">
                    <a16:creationId xmlns:a16="http://schemas.microsoft.com/office/drawing/2014/main" id="{DB78CAB6-4956-494E-B290-836027923A88}"/>
                  </a:ext>
                </a:extLst>
              </p:cNvPr>
              <p:cNvSpPr txBox="1"/>
              <p:nvPr/>
            </p:nvSpPr>
            <p:spPr>
              <a:xfrm flipH="1">
                <a:off x="9043141" y="1594329"/>
                <a:ext cx="1923970" cy="756297"/>
              </a:xfrm>
              <a:prstGeom prst="rect">
                <a:avLst/>
              </a:prstGeom>
              <a:noFill/>
            </p:spPr>
            <p:txBody>
              <a:bodyPr wrap="square" rtlCol="0">
                <a:spAutoFit/>
              </a:bodyPr>
              <a:lstStyle/>
              <a:p>
                <a:pPr>
                  <a:lnSpc>
                    <a:spcPct val="150000"/>
                  </a:lnSpc>
                </a:pPr>
                <a:r>
                  <a:rPr lang="en-US" sz="1000" dirty="0"/>
                  <a:t>Earthquake, Hurricane, Severe Thunderstorm, </a:t>
                </a:r>
                <a:r>
                  <a:rPr lang="en-US" sz="1000" dirty="0" err="1"/>
                  <a:t>Winterstorm</a:t>
                </a:r>
                <a:r>
                  <a:rPr lang="en-US" sz="1000" dirty="0"/>
                  <a:t>, Terrorism</a:t>
                </a:r>
              </a:p>
            </p:txBody>
          </p:sp>
          <p:sp>
            <p:nvSpPr>
              <p:cNvPr id="98" name="TextBox 97">
                <a:extLst>
                  <a:ext uri="{FF2B5EF4-FFF2-40B4-BE49-F238E27FC236}">
                    <a16:creationId xmlns:a16="http://schemas.microsoft.com/office/drawing/2014/main" id="{9869F3C3-960B-4D3A-9A71-19743764C484}"/>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UNITED STATES</a:t>
                </a:r>
              </a:p>
            </p:txBody>
          </p:sp>
        </p:grpSp>
        <p:pic>
          <p:nvPicPr>
            <p:cNvPr id="119" name="Picture 118" descr="A close up of a flag&#10;&#10;Description automatically generated">
              <a:extLst>
                <a:ext uri="{FF2B5EF4-FFF2-40B4-BE49-F238E27FC236}">
                  <a16:creationId xmlns:a16="http://schemas.microsoft.com/office/drawing/2014/main" id="{47D3D1A9-B5EE-43C5-AB7D-A5B78D7AA7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2267" y="1783491"/>
              <a:ext cx="456492" cy="451025"/>
            </a:xfrm>
            <a:prstGeom prst="rect">
              <a:avLst/>
            </a:prstGeom>
          </p:spPr>
        </p:pic>
      </p:grpSp>
      <p:sp>
        <p:nvSpPr>
          <p:cNvPr id="127" name="TextBox 126">
            <a:extLst>
              <a:ext uri="{FF2B5EF4-FFF2-40B4-BE49-F238E27FC236}">
                <a16:creationId xmlns:a16="http://schemas.microsoft.com/office/drawing/2014/main" id="{40CBDA0B-C133-4313-A28F-0CE1729EC46B}"/>
              </a:ext>
            </a:extLst>
          </p:cNvPr>
          <p:cNvSpPr txBox="1"/>
          <p:nvPr/>
        </p:nvSpPr>
        <p:spPr>
          <a:xfrm>
            <a:off x="3392289" y="3493845"/>
            <a:ext cx="4437917" cy="261610"/>
          </a:xfrm>
          <a:prstGeom prst="rect">
            <a:avLst/>
          </a:prstGeom>
          <a:noFill/>
        </p:spPr>
        <p:txBody>
          <a:bodyPr wrap="square" rtlCol="0">
            <a:spAutoFit/>
          </a:bodyPr>
          <a:lstStyle/>
          <a:p>
            <a:r>
              <a:rPr lang="en-US" sz="1100" b="1" dirty="0">
                <a:solidFill>
                  <a:schemeClr val="accent1"/>
                </a:solidFill>
              </a:rPr>
              <a:t>INDUSTRY EXPOSURE AND LOSS DATA FOR</a:t>
            </a:r>
          </a:p>
        </p:txBody>
      </p:sp>
      <p:grpSp>
        <p:nvGrpSpPr>
          <p:cNvPr id="129" name="Group 128">
            <a:extLst>
              <a:ext uri="{FF2B5EF4-FFF2-40B4-BE49-F238E27FC236}">
                <a16:creationId xmlns:a16="http://schemas.microsoft.com/office/drawing/2014/main" id="{94D32C1C-6920-43C1-8636-FEA47FC0945D}"/>
              </a:ext>
            </a:extLst>
          </p:cNvPr>
          <p:cNvGrpSpPr/>
          <p:nvPr/>
        </p:nvGrpSpPr>
        <p:grpSpPr>
          <a:xfrm>
            <a:off x="6191619" y="1090821"/>
            <a:ext cx="2684750" cy="810763"/>
            <a:chOff x="3655742" y="1689814"/>
            <a:chExt cx="2684750" cy="810763"/>
          </a:xfrm>
        </p:grpSpPr>
        <p:grpSp>
          <p:nvGrpSpPr>
            <p:cNvPr id="130" name="Group 129">
              <a:extLst>
                <a:ext uri="{FF2B5EF4-FFF2-40B4-BE49-F238E27FC236}">
                  <a16:creationId xmlns:a16="http://schemas.microsoft.com/office/drawing/2014/main" id="{A6863BE4-CC4E-4CB7-8DD0-FB45B3715637}"/>
                </a:ext>
              </a:extLst>
            </p:cNvPr>
            <p:cNvGrpSpPr/>
            <p:nvPr/>
          </p:nvGrpSpPr>
          <p:grpSpPr>
            <a:xfrm>
              <a:off x="4174477" y="1689814"/>
              <a:ext cx="2166015" cy="810763"/>
              <a:chOff x="9043141" y="1309031"/>
              <a:chExt cx="2037093" cy="810763"/>
            </a:xfrm>
          </p:grpSpPr>
          <p:sp>
            <p:nvSpPr>
              <p:cNvPr id="132" name="TextBox 131">
                <a:extLst>
                  <a:ext uri="{FF2B5EF4-FFF2-40B4-BE49-F238E27FC236}">
                    <a16:creationId xmlns:a16="http://schemas.microsoft.com/office/drawing/2014/main" id="{B3C0F411-D8B1-47A2-93EF-2A0601A1C819}"/>
                  </a:ext>
                </a:extLst>
              </p:cNvPr>
              <p:cNvSpPr txBox="1"/>
              <p:nvPr/>
            </p:nvSpPr>
            <p:spPr>
              <a:xfrm flipH="1">
                <a:off x="9043141" y="1594329"/>
                <a:ext cx="1923970" cy="525465"/>
              </a:xfrm>
              <a:prstGeom prst="rect">
                <a:avLst/>
              </a:prstGeom>
              <a:noFill/>
            </p:spPr>
            <p:txBody>
              <a:bodyPr wrap="square" rtlCol="0">
                <a:spAutoFit/>
              </a:bodyPr>
              <a:lstStyle/>
              <a:p>
                <a:pPr>
                  <a:lnSpc>
                    <a:spcPct val="150000"/>
                  </a:lnSpc>
                </a:pPr>
                <a:r>
                  <a:rPr lang="en-US" sz="1000" dirty="0"/>
                  <a:t>Earthquake, Hurricane, Severe Thunderstorm, </a:t>
                </a:r>
                <a:r>
                  <a:rPr lang="en-US" sz="1000" dirty="0" err="1"/>
                  <a:t>Winterstorm</a:t>
                </a:r>
                <a:endParaRPr lang="en-US" sz="1000" dirty="0"/>
              </a:p>
            </p:txBody>
          </p:sp>
          <p:sp>
            <p:nvSpPr>
              <p:cNvPr id="133" name="TextBox 132">
                <a:extLst>
                  <a:ext uri="{FF2B5EF4-FFF2-40B4-BE49-F238E27FC236}">
                    <a16:creationId xmlns:a16="http://schemas.microsoft.com/office/drawing/2014/main" id="{47DB4B89-A82B-46AB-8235-DDA577B6A8E5}"/>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CANADA</a:t>
                </a:r>
              </a:p>
            </p:txBody>
          </p:sp>
        </p:grpSp>
        <p:pic>
          <p:nvPicPr>
            <p:cNvPr id="131" name="Picture 130">
              <a:extLst>
                <a:ext uri="{FF2B5EF4-FFF2-40B4-BE49-F238E27FC236}">
                  <a16:creationId xmlns:a16="http://schemas.microsoft.com/office/drawing/2014/main" id="{44444E03-70E3-4319-9761-A6C770B8DB9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34" name="Group 133">
            <a:extLst>
              <a:ext uri="{FF2B5EF4-FFF2-40B4-BE49-F238E27FC236}">
                <a16:creationId xmlns:a16="http://schemas.microsoft.com/office/drawing/2014/main" id="{4BFC35FD-0068-4221-9579-0EA7F5FE11A8}"/>
              </a:ext>
            </a:extLst>
          </p:cNvPr>
          <p:cNvGrpSpPr/>
          <p:nvPr/>
        </p:nvGrpSpPr>
        <p:grpSpPr>
          <a:xfrm>
            <a:off x="3461089" y="4040245"/>
            <a:ext cx="2688225" cy="810763"/>
            <a:chOff x="3652267" y="1689814"/>
            <a:chExt cx="2688225" cy="810763"/>
          </a:xfrm>
        </p:grpSpPr>
        <p:grpSp>
          <p:nvGrpSpPr>
            <p:cNvPr id="135" name="Group 134">
              <a:extLst>
                <a:ext uri="{FF2B5EF4-FFF2-40B4-BE49-F238E27FC236}">
                  <a16:creationId xmlns:a16="http://schemas.microsoft.com/office/drawing/2014/main" id="{C98DAB49-CEAE-4C39-AA3C-F7AF0C0BF76E}"/>
                </a:ext>
              </a:extLst>
            </p:cNvPr>
            <p:cNvGrpSpPr/>
            <p:nvPr/>
          </p:nvGrpSpPr>
          <p:grpSpPr>
            <a:xfrm>
              <a:off x="4174477" y="1689814"/>
              <a:ext cx="2166015" cy="810763"/>
              <a:chOff x="9043141" y="1309031"/>
              <a:chExt cx="2037093" cy="810763"/>
            </a:xfrm>
          </p:grpSpPr>
          <p:sp>
            <p:nvSpPr>
              <p:cNvPr id="137" name="TextBox 136">
                <a:extLst>
                  <a:ext uri="{FF2B5EF4-FFF2-40B4-BE49-F238E27FC236}">
                    <a16:creationId xmlns:a16="http://schemas.microsoft.com/office/drawing/2014/main" id="{F7D68311-A6A1-4C49-9C92-E6FE9BEB1423}"/>
                  </a:ext>
                </a:extLst>
              </p:cNvPr>
              <p:cNvSpPr txBox="1"/>
              <p:nvPr/>
            </p:nvSpPr>
            <p:spPr>
              <a:xfrm flipH="1">
                <a:off x="9043141" y="1594329"/>
                <a:ext cx="1923970" cy="525465"/>
              </a:xfrm>
              <a:prstGeom prst="rect">
                <a:avLst/>
              </a:prstGeom>
              <a:noFill/>
            </p:spPr>
            <p:txBody>
              <a:bodyPr wrap="square" rtlCol="0">
                <a:spAutoFit/>
              </a:bodyPr>
              <a:lstStyle/>
              <a:p>
                <a:pPr>
                  <a:lnSpc>
                    <a:spcPct val="150000"/>
                  </a:lnSpc>
                </a:pPr>
                <a:r>
                  <a:rPr lang="en-US" sz="1000" dirty="0"/>
                  <a:t>Earthquake, Hurricane, Severe Thunderstorm, </a:t>
                </a:r>
                <a:r>
                  <a:rPr lang="en-US" sz="1000" dirty="0" err="1"/>
                  <a:t>Winterstorm</a:t>
                </a:r>
                <a:endParaRPr lang="en-US" sz="1000" dirty="0"/>
              </a:p>
            </p:txBody>
          </p:sp>
          <p:sp>
            <p:nvSpPr>
              <p:cNvPr id="138" name="TextBox 137">
                <a:extLst>
                  <a:ext uri="{FF2B5EF4-FFF2-40B4-BE49-F238E27FC236}">
                    <a16:creationId xmlns:a16="http://schemas.microsoft.com/office/drawing/2014/main" id="{1CC77EFF-182D-4234-8465-7C502A7CBC38}"/>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UNITED STATES</a:t>
                </a:r>
              </a:p>
            </p:txBody>
          </p:sp>
        </p:grpSp>
        <p:pic>
          <p:nvPicPr>
            <p:cNvPr id="136" name="Picture 135" descr="A close up of a flag&#10;&#10;Description automatically generated">
              <a:extLst>
                <a:ext uri="{FF2B5EF4-FFF2-40B4-BE49-F238E27FC236}">
                  <a16:creationId xmlns:a16="http://schemas.microsoft.com/office/drawing/2014/main" id="{E8CBF180-39FA-4A02-AEB7-182285F039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2267" y="1783491"/>
              <a:ext cx="456492" cy="451025"/>
            </a:xfrm>
            <a:prstGeom prst="rect">
              <a:avLst/>
            </a:prstGeom>
          </p:spPr>
        </p:pic>
      </p:grpSp>
      <p:grpSp>
        <p:nvGrpSpPr>
          <p:cNvPr id="154" name="Group 153">
            <a:extLst>
              <a:ext uri="{FF2B5EF4-FFF2-40B4-BE49-F238E27FC236}">
                <a16:creationId xmlns:a16="http://schemas.microsoft.com/office/drawing/2014/main" id="{CFAFFC8A-D16D-4B07-9D99-C9561E81CC90}"/>
              </a:ext>
            </a:extLst>
          </p:cNvPr>
          <p:cNvGrpSpPr/>
          <p:nvPr/>
        </p:nvGrpSpPr>
        <p:grpSpPr>
          <a:xfrm>
            <a:off x="3459123" y="5340641"/>
            <a:ext cx="2684750" cy="579930"/>
            <a:chOff x="3655742" y="1689814"/>
            <a:chExt cx="2684750" cy="579930"/>
          </a:xfrm>
        </p:grpSpPr>
        <p:grpSp>
          <p:nvGrpSpPr>
            <p:cNvPr id="155" name="Group 154">
              <a:extLst>
                <a:ext uri="{FF2B5EF4-FFF2-40B4-BE49-F238E27FC236}">
                  <a16:creationId xmlns:a16="http://schemas.microsoft.com/office/drawing/2014/main" id="{36730CFE-FF4F-413A-81CF-75473C02A43C}"/>
                </a:ext>
              </a:extLst>
            </p:cNvPr>
            <p:cNvGrpSpPr/>
            <p:nvPr/>
          </p:nvGrpSpPr>
          <p:grpSpPr>
            <a:xfrm>
              <a:off x="4174477" y="1689814"/>
              <a:ext cx="2166015" cy="579930"/>
              <a:chOff x="9043141" y="1309031"/>
              <a:chExt cx="2037093" cy="579930"/>
            </a:xfrm>
          </p:grpSpPr>
          <p:sp>
            <p:nvSpPr>
              <p:cNvPr id="157" name="TextBox 156">
                <a:extLst>
                  <a:ext uri="{FF2B5EF4-FFF2-40B4-BE49-F238E27FC236}">
                    <a16:creationId xmlns:a16="http://schemas.microsoft.com/office/drawing/2014/main" id="{00EB6AF9-43B9-4101-A355-F44501210D6C}"/>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 Typhoon</a:t>
                </a:r>
              </a:p>
            </p:txBody>
          </p:sp>
          <p:sp>
            <p:nvSpPr>
              <p:cNvPr id="158" name="TextBox 157">
                <a:extLst>
                  <a:ext uri="{FF2B5EF4-FFF2-40B4-BE49-F238E27FC236}">
                    <a16:creationId xmlns:a16="http://schemas.microsoft.com/office/drawing/2014/main" id="{E9A4C7B1-0244-4583-8E02-64F6BE789308}"/>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CARIBBEAN</a:t>
                </a:r>
              </a:p>
            </p:txBody>
          </p:sp>
        </p:grpSp>
        <p:pic>
          <p:nvPicPr>
            <p:cNvPr id="156" name="Picture 155">
              <a:extLst>
                <a:ext uri="{FF2B5EF4-FFF2-40B4-BE49-F238E27FC236}">
                  <a16:creationId xmlns:a16="http://schemas.microsoft.com/office/drawing/2014/main" id="{9CFACBBC-968B-436A-9000-86D24676DD58}"/>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164" name="Group 163">
            <a:extLst>
              <a:ext uri="{FF2B5EF4-FFF2-40B4-BE49-F238E27FC236}">
                <a16:creationId xmlns:a16="http://schemas.microsoft.com/office/drawing/2014/main" id="{B5ED8B10-1FED-41FC-BF23-209888826AE6}"/>
              </a:ext>
            </a:extLst>
          </p:cNvPr>
          <p:cNvGrpSpPr/>
          <p:nvPr/>
        </p:nvGrpSpPr>
        <p:grpSpPr>
          <a:xfrm>
            <a:off x="6191619" y="4035578"/>
            <a:ext cx="2684750" cy="810763"/>
            <a:chOff x="3655742" y="1689814"/>
            <a:chExt cx="2684750" cy="810763"/>
          </a:xfrm>
        </p:grpSpPr>
        <p:grpSp>
          <p:nvGrpSpPr>
            <p:cNvPr id="165" name="Group 164">
              <a:extLst>
                <a:ext uri="{FF2B5EF4-FFF2-40B4-BE49-F238E27FC236}">
                  <a16:creationId xmlns:a16="http://schemas.microsoft.com/office/drawing/2014/main" id="{04BDDD40-635B-45B1-8B21-11CF1C962A3D}"/>
                </a:ext>
              </a:extLst>
            </p:cNvPr>
            <p:cNvGrpSpPr/>
            <p:nvPr/>
          </p:nvGrpSpPr>
          <p:grpSpPr>
            <a:xfrm>
              <a:off x="4174477" y="1689814"/>
              <a:ext cx="2166015" cy="810763"/>
              <a:chOff x="9043141" y="1309031"/>
              <a:chExt cx="2037093" cy="810763"/>
            </a:xfrm>
          </p:grpSpPr>
          <p:sp>
            <p:nvSpPr>
              <p:cNvPr id="167" name="TextBox 166">
                <a:extLst>
                  <a:ext uri="{FF2B5EF4-FFF2-40B4-BE49-F238E27FC236}">
                    <a16:creationId xmlns:a16="http://schemas.microsoft.com/office/drawing/2014/main" id="{800A8960-5012-47E9-83B3-9E8648BF3AA1}"/>
                  </a:ext>
                </a:extLst>
              </p:cNvPr>
              <p:cNvSpPr txBox="1"/>
              <p:nvPr/>
            </p:nvSpPr>
            <p:spPr>
              <a:xfrm flipH="1">
                <a:off x="9043141" y="1594329"/>
                <a:ext cx="1923970" cy="525465"/>
              </a:xfrm>
              <a:prstGeom prst="rect">
                <a:avLst/>
              </a:prstGeom>
              <a:noFill/>
            </p:spPr>
            <p:txBody>
              <a:bodyPr wrap="square" rtlCol="0">
                <a:spAutoFit/>
              </a:bodyPr>
              <a:lstStyle/>
              <a:p>
                <a:pPr>
                  <a:lnSpc>
                    <a:spcPct val="150000"/>
                  </a:lnSpc>
                </a:pPr>
                <a:r>
                  <a:rPr lang="en-US" sz="1000" dirty="0"/>
                  <a:t>Extra-Tropical Cyclone, Inland Flood</a:t>
                </a:r>
              </a:p>
            </p:txBody>
          </p:sp>
          <p:sp>
            <p:nvSpPr>
              <p:cNvPr id="168" name="TextBox 167">
                <a:extLst>
                  <a:ext uri="{FF2B5EF4-FFF2-40B4-BE49-F238E27FC236}">
                    <a16:creationId xmlns:a16="http://schemas.microsoft.com/office/drawing/2014/main" id="{2ECF6B79-C7D7-474D-A18F-EFAB4772FAD8}"/>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EUROPE</a:t>
                </a:r>
              </a:p>
            </p:txBody>
          </p:sp>
        </p:grpSp>
        <p:pic>
          <p:nvPicPr>
            <p:cNvPr id="166" name="Picture 165">
              <a:extLst>
                <a:ext uri="{FF2B5EF4-FFF2-40B4-BE49-F238E27FC236}">
                  <a16:creationId xmlns:a16="http://schemas.microsoft.com/office/drawing/2014/main" id="{9AC49664-9CE7-4ECD-8BCB-A3B2FBC44DF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grpSp>
        <p:nvGrpSpPr>
          <p:cNvPr id="71" name="Group 70">
            <a:extLst>
              <a:ext uri="{FF2B5EF4-FFF2-40B4-BE49-F238E27FC236}">
                <a16:creationId xmlns:a16="http://schemas.microsoft.com/office/drawing/2014/main" id="{B2A3C970-1A0D-41A1-8381-546C8138BEAF}"/>
              </a:ext>
            </a:extLst>
          </p:cNvPr>
          <p:cNvGrpSpPr/>
          <p:nvPr/>
        </p:nvGrpSpPr>
        <p:grpSpPr>
          <a:xfrm>
            <a:off x="6191619" y="2431711"/>
            <a:ext cx="2684750" cy="579930"/>
            <a:chOff x="3655742" y="1689814"/>
            <a:chExt cx="2684750" cy="579930"/>
          </a:xfrm>
        </p:grpSpPr>
        <p:grpSp>
          <p:nvGrpSpPr>
            <p:cNvPr id="72" name="Group 71">
              <a:extLst>
                <a:ext uri="{FF2B5EF4-FFF2-40B4-BE49-F238E27FC236}">
                  <a16:creationId xmlns:a16="http://schemas.microsoft.com/office/drawing/2014/main" id="{D272AC8B-6DAB-48FD-8D5E-7D71457E30CA}"/>
                </a:ext>
              </a:extLst>
            </p:cNvPr>
            <p:cNvGrpSpPr/>
            <p:nvPr/>
          </p:nvGrpSpPr>
          <p:grpSpPr>
            <a:xfrm>
              <a:off x="4174477" y="1689814"/>
              <a:ext cx="2166015" cy="579930"/>
              <a:chOff x="9043141" y="1309031"/>
              <a:chExt cx="2037093" cy="579930"/>
            </a:xfrm>
          </p:grpSpPr>
          <p:sp>
            <p:nvSpPr>
              <p:cNvPr id="74" name="TextBox 73">
                <a:extLst>
                  <a:ext uri="{FF2B5EF4-FFF2-40B4-BE49-F238E27FC236}">
                    <a16:creationId xmlns:a16="http://schemas.microsoft.com/office/drawing/2014/main" id="{FA14E582-82B4-4AAF-8873-FF1138911424}"/>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 Typhoon</a:t>
                </a:r>
              </a:p>
            </p:txBody>
          </p:sp>
          <p:sp>
            <p:nvSpPr>
              <p:cNvPr id="75" name="TextBox 74">
                <a:extLst>
                  <a:ext uri="{FF2B5EF4-FFF2-40B4-BE49-F238E27FC236}">
                    <a16:creationId xmlns:a16="http://schemas.microsoft.com/office/drawing/2014/main" id="{2CBACF98-1E4F-4E25-820C-A2A058A90DE7}"/>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CHINA</a:t>
                </a:r>
              </a:p>
            </p:txBody>
          </p:sp>
        </p:grpSp>
        <p:pic>
          <p:nvPicPr>
            <p:cNvPr id="73" name="Picture 72">
              <a:extLst>
                <a:ext uri="{FF2B5EF4-FFF2-40B4-BE49-F238E27FC236}">
                  <a16:creationId xmlns:a16="http://schemas.microsoft.com/office/drawing/2014/main" id="{7CA01D8C-CA1D-4D1F-AD33-745188A51C82}"/>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3655742" y="1783491"/>
              <a:ext cx="449541" cy="451025"/>
            </a:xfrm>
            <a:prstGeom prst="rect">
              <a:avLst/>
            </a:prstGeom>
          </p:spPr>
        </p:pic>
      </p:grpSp>
      <p:grpSp>
        <p:nvGrpSpPr>
          <p:cNvPr id="76" name="Group 75">
            <a:extLst>
              <a:ext uri="{FF2B5EF4-FFF2-40B4-BE49-F238E27FC236}">
                <a16:creationId xmlns:a16="http://schemas.microsoft.com/office/drawing/2014/main" id="{42ED8E07-82E5-4A79-93C9-B27F3ED48680}"/>
              </a:ext>
            </a:extLst>
          </p:cNvPr>
          <p:cNvGrpSpPr/>
          <p:nvPr/>
        </p:nvGrpSpPr>
        <p:grpSpPr>
          <a:xfrm>
            <a:off x="3459123" y="2341206"/>
            <a:ext cx="2684750" cy="810763"/>
            <a:chOff x="3655742" y="1689814"/>
            <a:chExt cx="2684750" cy="810763"/>
          </a:xfrm>
        </p:grpSpPr>
        <p:grpSp>
          <p:nvGrpSpPr>
            <p:cNvPr id="77" name="Group 76">
              <a:extLst>
                <a:ext uri="{FF2B5EF4-FFF2-40B4-BE49-F238E27FC236}">
                  <a16:creationId xmlns:a16="http://schemas.microsoft.com/office/drawing/2014/main" id="{9566A5B8-6D9F-43EA-913F-1870A6852733}"/>
                </a:ext>
              </a:extLst>
            </p:cNvPr>
            <p:cNvGrpSpPr/>
            <p:nvPr/>
          </p:nvGrpSpPr>
          <p:grpSpPr>
            <a:xfrm>
              <a:off x="4174477" y="1689814"/>
              <a:ext cx="2166015" cy="810763"/>
              <a:chOff x="9043141" y="1309031"/>
              <a:chExt cx="2037093" cy="810763"/>
            </a:xfrm>
          </p:grpSpPr>
          <p:sp>
            <p:nvSpPr>
              <p:cNvPr id="79" name="TextBox 78">
                <a:extLst>
                  <a:ext uri="{FF2B5EF4-FFF2-40B4-BE49-F238E27FC236}">
                    <a16:creationId xmlns:a16="http://schemas.microsoft.com/office/drawing/2014/main" id="{095D291B-ACE3-43A4-8043-9A477286DD96}"/>
                  </a:ext>
                </a:extLst>
              </p:cNvPr>
              <p:cNvSpPr txBox="1"/>
              <p:nvPr/>
            </p:nvSpPr>
            <p:spPr>
              <a:xfrm flipH="1">
                <a:off x="9043141" y="1594329"/>
                <a:ext cx="1923970" cy="525465"/>
              </a:xfrm>
              <a:prstGeom prst="rect">
                <a:avLst/>
              </a:prstGeom>
              <a:noFill/>
            </p:spPr>
            <p:txBody>
              <a:bodyPr wrap="square" rtlCol="0">
                <a:spAutoFit/>
              </a:bodyPr>
              <a:lstStyle/>
              <a:p>
                <a:pPr>
                  <a:lnSpc>
                    <a:spcPct val="150000"/>
                  </a:lnSpc>
                </a:pPr>
                <a:r>
                  <a:rPr lang="en-US" sz="1000" dirty="0"/>
                  <a:t>Earthquake, Extra-Tropical Cyclone, Inland Flood</a:t>
                </a:r>
              </a:p>
            </p:txBody>
          </p:sp>
          <p:sp>
            <p:nvSpPr>
              <p:cNvPr id="80" name="TextBox 79">
                <a:extLst>
                  <a:ext uri="{FF2B5EF4-FFF2-40B4-BE49-F238E27FC236}">
                    <a16:creationId xmlns:a16="http://schemas.microsoft.com/office/drawing/2014/main" id="{53D38FD1-C94C-4C04-BFD0-AE159A7F8B89}"/>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EUROPE</a:t>
                </a:r>
              </a:p>
            </p:txBody>
          </p:sp>
        </p:grpSp>
        <p:pic>
          <p:nvPicPr>
            <p:cNvPr id="78" name="Picture 77">
              <a:extLst>
                <a:ext uri="{FF2B5EF4-FFF2-40B4-BE49-F238E27FC236}">
                  <a16:creationId xmlns:a16="http://schemas.microsoft.com/office/drawing/2014/main" id="{66B64642-0AB2-4E2A-8ED8-BAE0D944BA8C}"/>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3655742" y="1783491"/>
              <a:ext cx="449541" cy="451025"/>
            </a:xfrm>
            <a:prstGeom prst="rect">
              <a:avLst/>
            </a:prstGeom>
          </p:spPr>
        </p:pic>
      </p:grpSp>
      <p:grpSp>
        <p:nvGrpSpPr>
          <p:cNvPr id="81" name="Group 80">
            <a:extLst>
              <a:ext uri="{FF2B5EF4-FFF2-40B4-BE49-F238E27FC236}">
                <a16:creationId xmlns:a16="http://schemas.microsoft.com/office/drawing/2014/main" id="{225921C6-A414-4BA2-AAA3-8BADD4715841}"/>
              </a:ext>
            </a:extLst>
          </p:cNvPr>
          <p:cNvGrpSpPr/>
          <p:nvPr/>
        </p:nvGrpSpPr>
        <p:grpSpPr>
          <a:xfrm>
            <a:off x="6191619" y="5340641"/>
            <a:ext cx="2684750" cy="579930"/>
            <a:chOff x="3655742" y="1689814"/>
            <a:chExt cx="2684750" cy="579930"/>
          </a:xfrm>
        </p:grpSpPr>
        <p:grpSp>
          <p:nvGrpSpPr>
            <p:cNvPr id="82" name="Group 81">
              <a:extLst>
                <a:ext uri="{FF2B5EF4-FFF2-40B4-BE49-F238E27FC236}">
                  <a16:creationId xmlns:a16="http://schemas.microsoft.com/office/drawing/2014/main" id="{4E9A24A4-7BAB-4EBE-9016-D17A12817311}"/>
                </a:ext>
              </a:extLst>
            </p:cNvPr>
            <p:cNvGrpSpPr/>
            <p:nvPr/>
          </p:nvGrpSpPr>
          <p:grpSpPr>
            <a:xfrm>
              <a:off x="4174477" y="1689814"/>
              <a:ext cx="2166015" cy="579930"/>
              <a:chOff x="9043141" y="1309031"/>
              <a:chExt cx="2037093" cy="579930"/>
            </a:xfrm>
          </p:grpSpPr>
          <p:sp>
            <p:nvSpPr>
              <p:cNvPr id="84" name="TextBox 83">
                <a:extLst>
                  <a:ext uri="{FF2B5EF4-FFF2-40B4-BE49-F238E27FC236}">
                    <a16:creationId xmlns:a16="http://schemas.microsoft.com/office/drawing/2014/main" id="{90815AEE-3EC5-4DB4-81C1-5C4FE49D42D2}"/>
                  </a:ext>
                </a:extLst>
              </p:cNvPr>
              <p:cNvSpPr txBox="1"/>
              <p:nvPr/>
            </p:nvSpPr>
            <p:spPr>
              <a:xfrm flipH="1">
                <a:off x="9043141" y="1594329"/>
                <a:ext cx="1923970" cy="294632"/>
              </a:xfrm>
              <a:prstGeom prst="rect">
                <a:avLst/>
              </a:prstGeom>
              <a:noFill/>
            </p:spPr>
            <p:txBody>
              <a:bodyPr wrap="square" rtlCol="0">
                <a:spAutoFit/>
              </a:bodyPr>
              <a:lstStyle/>
              <a:p>
                <a:pPr>
                  <a:lnSpc>
                    <a:spcPct val="150000"/>
                  </a:lnSpc>
                </a:pPr>
                <a:r>
                  <a:rPr lang="en-US" sz="1000" dirty="0"/>
                  <a:t>Earthquake, Typhoon</a:t>
                </a:r>
              </a:p>
            </p:txBody>
          </p:sp>
          <p:sp>
            <p:nvSpPr>
              <p:cNvPr id="85" name="TextBox 84">
                <a:extLst>
                  <a:ext uri="{FF2B5EF4-FFF2-40B4-BE49-F238E27FC236}">
                    <a16:creationId xmlns:a16="http://schemas.microsoft.com/office/drawing/2014/main" id="{4966E563-C75C-4B0C-9323-A416D9AEC302}"/>
                  </a:ext>
                </a:extLst>
              </p:cNvPr>
              <p:cNvSpPr txBox="1"/>
              <p:nvPr/>
            </p:nvSpPr>
            <p:spPr>
              <a:xfrm flipH="1">
                <a:off x="9043826" y="1309031"/>
                <a:ext cx="2036408" cy="319190"/>
              </a:xfrm>
              <a:prstGeom prst="rect">
                <a:avLst/>
              </a:prstGeom>
              <a:noFill/>
            </p:spPr>
            <p:txBody>
              <a:bodyPr wrap="square" rtlCol="0">
                <a:spAutoFit/>
              </a:bodyPr>
              <a:lstStyle/>
              <a:p>
                <a:pPr>
                  <a:lnSpc>
                    <a:spcPct val="150000"/>
                  </a:lnSpc>
                </a:pPr>
                <a:r>
                  <a:rPr lang="en-US" sz="1100" b="1" dirty="0"/>
                  <a:t>JAPAN</a:t>
                </a:r>
              </a:p>
            </p:txBody>
          </p:sp>
        </p:grpSp>
        <p:pic>
          <p:nvPicPr>
            <p:cNvPr id="83" name="Picture 82">
              <a:extLst>
                <a:ext uri="{FF2B5EF4-FFF2-40B4-BE49-F238E27FC236}">
                  <a16:creationId xmlns:a16="http://schemas.microsoft.com/office/drawing/2014/main" id="{734D4881-D243-4DA7-9BD5-EE5A6C8AF12E}"/>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3655742" y="1783491"/>
              <a:ext cx="449541" cy="451024"/>
            </a:xfrm>
            <a:prstGeom prst="rect">
              <a:avLst/>
            </a:prstGeom>
          </p:spPr>
        </p:pic>
      </p:grpSp>
    </p:spTree>
    <p:extLst>
      <p:ext uri="{BB962C8B-B14F-4D97-AF65-F5344CB8AC3E}">
        <p14:creationId xmlns:p14="http://schemas.microsoft.com/office/powerpoint/2010/main" val="18903660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7035DC90-4712-4C88-952D-0A5413165AD4}"/>
              </a:ext>
            </a:extLst>
          </p:cNvPr>
          <p:cNvSpPr/>
          <p:nvPr/>
        </p:nvSpPr>
        <p:spPr>
          <a:xfrm>
            <a:off x="0" y="0"/>
            <a:ext cx="2827943" cy="6858000"/>
          </a:xfrm>
          <a:prstGeom prst="rect">
            <a:avLst/>
          </a:prstGeom>
          <a:solidFill>
            <a:srgbClr val="FBB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AE2572-0D09-4202-8E09-F453746A690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668233" y="648317"/>
            <a:ext cx="2164328" cy="633065"/>
          </a:xfrm>
          <a:prstGeom prst="rect">
            <a:avLst/>
          </a:prstGeom>
        </p:spPr>
      </p:pic>
      <p:pic>
        <p:nvPicPr>
          <p:cNvPr id="12" name="Picture 11">
            <a:extLst>
              <a:ext uri="{FF2B5EF4-FFF2-40B4-BE49-F238E27FC236}">
                <a16:creationId xmlns:a16="http://schemas.microsoft.com/office/drawing/2014/main" id="{9CC17A6D-A792-416D-A25C-7702A8EDA6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177097" y="2702886"/>
            <a:ext cx="1792585" cy="1024335"/>
          </a:xfrm>
          <a:prstGeom prst="rect">
            <a:avLst/>
          </a:prstGeom>
        </p:spPr>
      </p:pic>
      <p:pic>
        <p:nvPicPr>
          <p:cNvPr id="25" name="Picture 24">
            <a:extLst>
              <a:ext uri="{FF2B5EF4-FFF2-40B4-BE49-F238E27FC236}">
                <a16:creationId xmlns:a16="http://schemas.microsoft.com/office/drawing/2014/main" id="{986D9765-5F0B-4807-9273-1D56373D2566}"/>
              </a:ext>
            </a:extLst>
          </p:cNvPr>
          <p:cNvPicPr>
            <a:picLocks noChangeAspect="1"/>
          </p:cNvPicPr>
          <p:nvPr/>
        </p:nvPicPr>
        <p:blipFill>
          <a:blip r:embed="rId4"/>
          <a:stretch>
            <a:fillRect/>
          </a:stretch>
        </p:blipFill>
        <p:spPr>
          <a:xfrm>
            <a:off x="9607032" y="1608806"/>
            <a:ext cx="1204420" cy="535298"/>
          </a:xfrm>
          <a:prstGeom prst="rect">
            <a:avLst/>
          </a:prstGeom>
        </p:spPr>
      </p:pic>
      <p:pic>
        <p:nvPicPr>
          <p:cNvPr id="26" name="Picture 25">
            <a:extLst>
              <a:ext uri="{FF2B5EF4-FFF2-40B4-BE49-F238E27FC236}">
                <a16:creationId xmlns:a16="http://schemas.microsoft.com/office/drawing/2014/main" id="{06F9A301-8CC5-4468-9196-391BDD6E8A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94092" y="2953322"/>
            <a:ext cx="1317360" cy="475190"/>
          </a:xfrm>
          <a:prstGeom prst="rect">
            <a:avLst/>
          </a:prstGeom>
        </p:spPr>
      </p:pic>
      <p:pic>
        <p:nvPicPr>
          <p:cNvPr id="27" name="Picture 26">
            <a:extLst>
              <a:ext uri="{FF2B5EF4-FFF2-40B4-BE49-F238E27FC236}">
                <a16:creationId xmlns:a16="http://schemas.microsoft.com/office/drawing/2014/main" id="{3058160D-B256-4623-8A9B-AF507B840B5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16565" y="1755615"/>
            <a:ext cx="1976544" cy="521398"/>
          </a:xfrm>
          <a:prstGeom prst="rect">
            <a:avLst/>
          </a:prstGeom>
        </p:spPr>
      </p:pic>
      <p:pic>
        <p:nvPicPr>
          <p:cNvPr id="28" name="Picture 27">
            <a:extLst>
              <a:ext uri="{FF2B5EF4-FFF2-40B4-BE49-F238E27FC236}">
                <a16:creationId xmlns:a16="http://schemas.microsoft.com/office/drawing/2014/main" id="{57E99E0B-A6F6-4577-A080-1E2F042432F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62502" y="4053346"/>
            <a:ext cx="1221773" cy="561413"/>
          </a:xfrm>
          <a:prstGeom prst="rect">
            <a:avLst/>
          </a:prstGeom>
        </p:spPr>
      </p:pic>
      <p:pic>
        <p:nvPicPr>
          <p:cNvPr id="29" name="Picture 28">
            <a:extLst>
              <a:ext uri="{FF2B5EF4-FFF2-40B4-BE49-F238E27FC236}">
                <a16:creationId xmlns:a16="http://schemas.microsoft.com/office/drawing/2014/main" id="{8DDD6F75-9B51-43AD-9136-3F3526A157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12175" y="4334052"/>
            <a:ext cx="640597" cy="637312"/>
          </a:xfrm>
          <a:prstGeom prst="rect">
            <a:avLst/>
          </a:prstGeom>
        </p:spPr>
      </p:pic>
      <p:pic>
        <p:nvPicPr>
          <p:cNvPr id="30" name="Picture 29">
            <a:extLst>
              <a:ext uri="{FF2B5EF4-FFF2-40B4-BE49-F238E27FC236}">
                <a16:creationId xmlns:a16="http://schemas.microsoft.com/office/drawing/2014/main" id="{9182C2D7-05CF-45AB-9E9B-8EFED172F2C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97651" y="5276661"/>
            <a:ext cx="1409767" cy="546193"/>
          </a:xfrm>
          <a:prstGeom prst="rect">
            <a:avLst/>
          </a:prstGeom>
        </p:spPr>
      </p:pic>
      <p:pic>
        <p:nvPicPr>
          <p:cNvPr id="31" name="Picture 30">
            <a:extLst>
              <a:ext uri="{FF2B5EF4-FFF2-40B4-BE49-F238E27FC236}">
                <a16:creationId xmlns:a16="http://schemas.microsoft.com/office/drawing/2014/main" id="{C0FB0869-50BB-4DC9-ADDA-87ED72ACAD6D}"/>
              </a:ext>
            </a:extLst>
          </p:cNvPr>
          <p:cNvPicPr>
            <a:picLocks noChangeAspect="1"/>
          </p:cNvPicPr>
          <p:nvPr/>
        </p:nvPicPr>
        <p:blipFill>
          <a:blip r:embed="rId10"/>
          <a:stretch>
            <a:fillRect/>
          </a:stretch>
        </p:blipFill>
        <p:spPr>
          <a:xfrm>
            <a:off x="9248216" y="5508381"/>
            <a:ext cx="1655481" cy="481245"/>
          </a:xfrm>
          <a:prstGeom prst="rect">
            <a:avLst/>
          </a:prstGeom>
        </p:spPr>
      </p:pic>
      <p:pic>
        <p:nvPicPr>
          <p:cNvPr id="32" name="Picture 31">
            <a:extLst>
              <a:ext uri="{FF2B5EF4-FFF2-40B4-BE49-F238E27FC236}">
                <a16:creationId xmlns:a16="http://schemas.microsoft.com/office/drawing/2014/main" id="{B8F515F5-3287-45EC-998A-7A9D617B75E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473878" y="4772098"/>
            <a:ext cx="1521142" cy="1343252"/>
          </a:xfrm>
          <a:prstGeom prst="rect">
            <a:avLst/>
          </a:prstGeom>
        </p:spPr>
      </p:pic>
      <p:pic>
        <p:nvPicPr>
          <p:cNvPr id="33" name="Picture 32">
            <a:extLst>
              <a:ext uri="{FF2B5EF4-FFF2-40B4-BE49-F238E27FC236}">
                <a16:creationId xmlns:a16="http://schemas.microsoft.com/office/drawing/2014/main" id="{4D90DB51-F9E1-4E3F-BDE3-2DC3A421078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437524" y="648317"/>
            <a:ext cx="2039006" cy="1639614"/>
          </a:xfrm>
          <a:prstGeom prst="rect">
            <a:avLst/>
          </a:prstGeom>
        </p:spPr>
      </p:pic>
      <p:pic>
        <p:nvPicPr>
          <p:cNvPr id="34" name="Picture 33">
            <a:extLst>
              <a:ext uri="{FF2B5EF4-FFF2-40B4-BE49-F238E27FC236}">
                <a16:creationId xmlns:a16="http://schemas.microsoft.com/office/drawing/2014/main" id="{0D2040DC-54BD-4E69-98F3-CF569E5D5CF3}"/>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954675" y="2686684"/>
            <a:ext cx="1293429" cy="1524001"/>
          </a:xfrm>
          <a:prstGeom prst="rect">
            <a:avLst/>
          </a:prstGeom>
        </p:spPr>
      </p:pic>
      <p:sp>
        <p:nvSpPr>
          <p:cNvPr id="16" name="TextBox 15">
            <a:extLst>
              <a:ext uri="{FF2B5EF4-FFF2-40B4-BE49-F238E27FC236}">
                <a16:creationId xmlns:a16="http://schemas.microsoft.com/office/drawing/2014/main" id="{DC019EED-5BA9-4841-8666-4780FDFEF27D}"/>
              </a:ext>
            </a:extLst>
          </p:cNvPr>
          <p:cNvSpPr txBox="1"/>
          <p:nvPr/>
        </p:nvSpPr>
        <p:spPr>
          <a:xfrm flipH="1">
            <a:off x="236220" y="2200857"/>
            <a:ext cx="2372085" cy="889154"/>
          </a:xfrm>
          <a:prstGeom prst="rect">
            <a:avLst/>
          </a:prstGeom>
          <a:noFill/>
        </p:spPr>
        <p:txBody>
          <a:bodyPr wrap="square" rtlCol="0">
            <a:spAutoFit/>
          </a:bodyPr>
          <a:lstStyle/>
          <a:p>
            <a:pPr>
              <a:lnSpc>
                <a:spcPct val="150000"/>
              </a:lnSpc>
            </a:pPr>
            <a:r>
              <a:rPr lang="en-US" sz="1200" dirty="0">
                <a:solidFill>
                  <a:schemeClr val="tx1">
                    <a:lumMod val="95000"/>
                    <a:lumOff val="5000"/>
                  </a:schemeClr>
                </a:solidFill>
              </a:rPr>
              <a:t>Many other catastrophe models are supported in the US and around the world</a:t>
            </a:r>
          </a:p>
        </p:txBody>
      </p:sp>
    </p:spTree>
    <p:extLst>
      <p:ext uri="{BB962C8B-B14F-4D97-AF65-F5344CB8AC3E}">
        <p14:creationId xmlns:p14="http://schemas.microsoft.com/office/powerpoint/2010/main" val="416333711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2394-5562-46D9-BA4A-D7628CB56A79}"/>
              </a:ext>
            </a:extLst>
          </p:cNvPr>
          <p:cNvSpPr>
            <a:spLocks noGrp="1"/>
          </p:cNvSpPr>
          <p:nvPr>
            <p:ph type="title"/>
          </p:nvPr>
        </p:nvSpPr>
        <p:spPr/>
        <p:txBody>
          <a:bodyPr/>
          <a:lstStyle/>
          <a:p>
            <a:r>
              <a:rPr lang="en-US" sz="2400" dirty="0"/>
              <a:t>Understand Your Risk:</a:t>
            </a:r>
            <a:r>
              <a:rPr lang="en-US" sz="2400" dirty="0">
                <a:solidFill>
                  <a:schemeClr val="tx2">
                    <a:lumMod val="75000"/>
                  </a:schemeClr>
                </a:solidFill>
              </a:rPr>
              <a:t> Exposure Review</a:t>
            </a:r>
            <a:endParaRPr lang="en-US" sz="2400" dirty="0"/>
          </a:p>
        </p:txBody>
      </p:sp>
      <p:pic>
        <p:nvPicPr>
          <p:cNvPr id="3" name="Picture 2">
            <a:extLst>
              <a:ext uri="{FF2B5EF4-FFF2-40B4-BE49-F238E27FC236}">
                <a16:creationId xmlns:a16="http://schemas.microsoft.com/office/drawing/2014/main" id="{9B660C7F-8E29-4810-A4D0-1D9A33BC22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8366" y="3547092"/>
            <a:ext cx="6006446" cy="2424354"/>
          </a:xfrm>
          <a:prstGeom prst="rect">
            <a:avLst/>
          </a:prstGeom>
        </p:spPr>
      </p:pic>
      <p:pic>
        <p:nvPicPr>
          <p:cNvPr id="4" name="Picture 3">
            <a:extLst>
              <a:ext uri="{FF2B5EF4-FFF2-40B4-BE49-F238E27FC236}">
                <a16:creationId xmlns:a16="http://schemas.microsoft.com/office/drawing/2014/main" id="{A60B9E56-5510-4BB6-AC96-F1B486CA0A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6275" y="1177795"/>
            <a:ext cx="6190629" cy="2424354"/>
          </a:xfrm>
          <a:prstGeom prst="rect">
            <a:avLst/>
          </a:prstGeom>
        </p:spPr>
      </p:pic>
      <p:sp>
        <p:nvSpPr>
          <p:cNvPr id="5" name="Rectangle 19">
            <a:extLst>
              <a:ext uri="{FF2B5EF4-FFF2-40B4-BE49-F238E27FC236}">
                <a16:creationId xmlns:a16="http://schemas.microsoft.com/office/drawing/2014/main" id="{DE0B62FC-A628-46A8-BB30-40B7E6FEFEC9}"/>
              </a:ext>
            </a:extLst>
          </p:cNvPr>
          <p:cNvSpPr txBox="1">
            <a:spLocks noChangeArrowheads="1"/>
          </p:cNvSpPr>
          <p:nvPr/>
        </p:nvSpPr>
        <p:spPr bwMode="auto">
          <a:xfrm>
            <a:off x="7486782" y="1648553"/>
            <a:ext cx="4521538" cy="174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fontAlgn="base">
              <a:spcBef>
                <a:spcPct val="85000"/>
              </a:spcBef>
              <a:spcAft>
                <a:spcPct val="0"/>
              </a:spcAft>
              <a:buClr>
                <a:srgbClr val="F7B041"/>
              </a:buClr>
              <a:buSzPct val="70000"/>
              <a:buFont typeface="Wingdings" pitchFamily="2" charset="2"/>
              <a:buChar char="n"/>
              <a:defRPr b="1">
                <a:solidFill>
                  <a:srgbClr val="666666"/>
                </a:solidFill>
                <a:latin typeface="+mn-lt"/>
                <a:ea typeface="+mn-ea"/>
                <a:cs typeface="+mn-cs"/>
              </a:defRPr>
            </a:lvl1pPr>
            <a:lvl2pPr marL="792163" indent="-269875" algn="l" rtl="0" fontAlgn="base">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fontAlgn="base">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fontAlgn="base">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fontAlgn="base">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fontAlgn="base">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fontAlgn="base">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fontAlgn="base">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fontAlgn="base">
              <a:spcBef>
                <a:spcPct val="5000"/>
              </a:spcBef>
              <a:spcAft>
                <a:spcPct val="0"/>
              </a:spcAft>
              <a:buClr>
                <a:srgbClr val="969696"/>
              </a:buClr>
              <a:buFont typeface="Symbol" pitchFamily="18" charset="2"/>
              <a:buChar char="-"/>
              <a:defRPr sz="1600" i="1">
                <a:solidFill>
                  <a:srgbClr val="666666"/>
                </a:solidFill>
                <a:latin typeface="+mn-lt"/>
              </a:defRPr>
            </a:lvl9pPr>
          </a:lstStyle>
          <a:p>
            <a:pPr eaLnBrk="0" hangingPunct="0">
              <a:spcBef>
                <a:spcPct val="75000"/>
              </a:spcBef>
            </a:pPr>
            <a:r>
              <a:rPr lang="en-US" altLang="en-US" sz="1500" dirty="0"/>
              <a:t>Major Areas of Loss Potential:</a:t>
            </a:r>
          </a:p>
          <a:p>
            <a:pPr lvl="1" eaLnBrk="0" hangingPunct="0">
              <a:spcBef>
                <a:spcPts val="600"/>
              </a:spcBef>
            </a:pPr>
            <a:r>
              <a:rPr lang="en-US" altLang="en-US" sz="1400" dirty="0"/>
              <a:t>Northeast and New England</a:t>
            </a:r>
          </a:p>
          <a:p>
            <a:pPr lvl="1" eaLnBrk="0" hangingPunct="0">
              <a:spcBef>
                <a:spcPts val="600"/>
              </a:spcBef>
            </a:pPr>
            <a:r>
              <a:rPr lang="en-US" altLang="en-US" sz="1400" dirty="0"/>
              <a:t>Florida</a:t>
            </a:r>
          </a:p>
          <a:p>
            <a:pPr lvl="1" eaLnBrk="0" hangingPunct="0">
              <a:spcBef>
                <a:spcPts val="600"/>
              </a:spcBef>
            </a:pPr>
            <a:r>
              <a:rPr lang="en-US" altLang="en-US" sz="1400" dirty="0"/>
              <a:t>SE Coast (SC, NC and GA)</a:t>
            </a:r>
          </a:p>
          <a:p>
            <a:pPr eaLnBrk="0" hangingPunct="0">
              <a:spcBef>
                <a:spcPct val="75000"/>
              </a:spcBef>
            </a:pPr>
            <a:r>
              <a:rPr lang="en-US" altLang="en-US" sz="1500" dirty="0"/>
              <a:t>Potentially room to grow on Texas coast</a:t>
            </a:r>
          </a:p>
        </p:txBody>
      </p:sp>
      <p:sp>
        <p:nvSpPr>
          <p:cNvPr id="6" name="Oval 5">
            <a:extLst>
              <a:ext uri="{FF2B5EF4-FFF2-40B4-BE49-F238E27FC236}">
                <a16:creationId xmlns:a16="http://schemas.microsoft.com/office/drawing/2014/main" id="{163E89F4-8881-4297-ACF0-BC79C70233F1}"/>
              </a:ext>
            </a:extLst>
          </p:cNvPr>
          <p:cNvSpPr/>
          <p:nvPr/>
        </p:nvSpPr>
        <p:spPr bwMode="auto">
          <a:xfrm rot="2633525">
            <a:off x="5649591" y="4708109"/>
            <a:ext cx="514482" cy="589179"/>
          </a:xfrm>
          <a:prstGeom prst="ellipse">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900" b="1" dirty="0"/>
          </a:p>
        </p:txBody>
      </p:sp>
      <p:sp>
        <p:nvSpPr>
          <p:cNvPr id="7" name="Oval 6">
            <a:extLst>
              <a:ext uri="{FF2B5EF4-FFF2-40B4-BE49-F238E27FC236}">
                <a16:creationId xmlns:a16="http://schemas.microsoft.com/office/drawing/2014/main" id="{C14E2A62-A5AB-4C64-825D-700BF00A9154}"/>
              </a:ext>
            </a:extLst>
          </p:cNvPr>
          <p:cNvSpPr/>
          <p:nvPr/>
        </p:nvSpPr>
        <p:spPr bwMode="auto">
          <a:xfrm rot="20075590">
            <a:off x="5992052" y="4288665"/>
            <a:ext cx="855011" cy="319970"/>
          </a:xfrm>
          <a:prstGeom prst="ellipse">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900" b="1" dirty="0"/>
          </a:p>
        </p:txBody>
      </p:sp>
      <p:pic>
        <p:nvPicPr>
          <p:cNvPr id="8" name="Picture 7">
            <a:extLst>
              <a:ext uri="{FF2B5EF4-FFF2-40B4-BE49-F238E27FC236}">
                <a16:creationId xmlns:a16="http://schemas.microsoft.com/office/drawing/2014/main" id="{822C2216-148C-4DD9-9CEA-98FD27FEF6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718" y="2593701"/>
            <a:ext cx="1002351" cy="1139148"/>
          </a:xfrm>
          <a:prstGeom prst="rect">
            <a:avLst/>
          </a:prstGeom>
        </p:spPr>
      </p:pic>
      <p:sp>
        <p:nvSpPr>
          <p:cNvPr id="9" name="Oval 8">
            <a:extLst>
              <a:ext uri="{FF2B5EF4-FFF2-40B4-BE49-F238E27FC236}">
                <a16:creationId xmlns:a16="http://schemas.microsoft.com/office/drawing/2014/main" id="{B72CB655-9A52-4B22-9B89-4C5AE11B9FE3}"/>
              </a:ext>
            </a:extLst>
          </p:cNvPr>
          <p:cNvSpPr/>
          <p:nvPr/>
        </p:nvSpPr>
        <p:spPr bwMode="auto">
          <a:xfrm rot="2633525">
            <a:off x="3999151" y="5098750"/>
            <a:ext cx="514482" cy="589179"/>
          </a:xfrm>
          <a:prstGeom prst="ellipse">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900" b="1" dirty="0"/>
          </a:p>
        </p:txBody>
      </p:sp>
      <p:sp>
        <p:nvSpPr>
          <p:cNvPr id="10" name="Oval 9">
            <a:extLst>
              <a:ext uri="{FF2B5EF4-FFF2-40B4-BE49-F238E27FC236}">
                <a16:creationId xmlns:a16="http://schemas.microsoft.com/office/drawing/2014/main" id="{8A2869AA-18CF-4A38-9C45-E548143EDE3F}"/>
              </a:ext>
            </a:extLst>
          </p:cNvPr>
          <p:cNvSpPr/>
          <p:nvPr/>
        </p:nvSpPr>
        <p:spPr bwMode="auto">
          <a:xfrm rot="21255431">
            <a:off x="5441993" y="5339673"/>
            <a:ext cx="514482" cy="637432"/>
          </a:xfrm>
          <a:prstGeom prst="ellipse">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900" b="1" dirty="0"/>
          </a:p>
        </p:txBody>
      </p:sp>
      <p:pic>
        <p:nvPicPr>
          <p:cNvPr id="11" name="Picture 10">
            <a:extLst>
              <a:ext uri="{FF2B5EF4-FFF2-40B4-BE49-F238E27FC236}">
                <a16:creationId xmlns:a16="http://schemas.microsoft.com/office/drawing/2014/main" id="{162958A4-53E3-4DDB-8574-93454F2C19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48043" y="3547092"/>
            <a:ext cx="3399016" cy="1411288"/>
          </a:xfrm>
          <a:prstGeom prst="rect">
            <a:avLst/>
          </a:prstGeom>
        </p:spPr>
      </p:pic>
      <p:sp>
        <p:nvSpPr>
          <p:cNvPr id="12" name="TextBox 11">
            <a:extLst>
              <a:ext uri="{FF2B5EF4-FFF2-40B4-BE49-F238E27FC236}">
                <a16:creationId xmlns:a16="http://schemas.microsoft.com/office/drawing/2014/main" id="{0E5504F9-3EA3-4221-A7BD-08FAEB59DC5C}"/>
              </a:ext>
            </a:extLst>
          </p:cNvPr>
          <p:cNvSpPr txBox="1"/>
          <p:nvPr/>
        </p:nvSpPr>
        <p:spPr>
          <a:xfrm>
            <a:off x="281367" y="5770902"/>
            <a:ext cx="2714205" cy="215444"/>
          </a:xfrm>
          <a:prstGeom prst="rect">
            <a:avLst/>
          </a:prstGeom>
          <a:noFill/>
        </p:spPr>
        <p:txBody>
          <a:bodyPr wrap="none" rtlCol="0">
            <a:spAutoFit/>
          </a:bodyPr>
          <a:lstStyle/>
          <a:p>
            <a:r>
              <a:rPr lang="en-US" sz="800" dirty="0"/>
              <a:t>Note: RMS RiskLink v17_Data as of end of Treaty Year</a:t>
            </a:r>
          </a:p>
        </p:txBody>
      </p:sp>
    </p:spTree>
    <p:extLst>
      <p:ext uri="{BB962C8B-B14F-4D97-AF65-F5344CB8AC3E}">
        <p14:creationId xmlns:p14="http://schemas.microsoft.com/office/powerpoint/2010/main" val="42030322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EB926-2DD0-42B9-9B8D-3C1A0F83C183}"/>
              </a:ext>
            </a:extLst>
          </p:cNvPr>
          <p:cNvSpPr>
            <a:spLocks noGrp="1"/>
          </p:cNvSpPr>
          <p:nvPr>
            <p:ph type="title"/>
          </p:nvPr>
        </p:nvSpPr>
        <p:spPr/>
        <p:txBody>
          <a:bodyPr/>
          <a:lstStyle/>
          <a:p>
            <a:r>
              <a:rPr lang="en-US" sz="2400" dirty="0"/>
              <a:t>Understand Your Risk:</a:t>
            </a:r>
            <a:r>
              <a:rPr lang="en-US" sz="2400" dirty="0">
                <a:solidFill>
                  <a:schemeClr val="tx2">
                    <a:lumMod val="75000"/>
                  </a:schemeClr>
                </a:solidFill>
              </a:rPr>
              <a:t> Exposure Review</a:t>
            </a:r>
            <a:endParaRPr lang="en-US" sz="2400" dirty="0"/>
          </a:p>
        </p:txBody>
      </p:sp>
      <p:pic>
        <p:nvPicPr>
          <p:cNvPr id="3" name="Picture 2">
            <a:extLst>
              <a:ext uri="{FF2B5EF4-FFF2-40B4-BE49-F238E27FC236}">
                <a16:creationId xmlns:a16="http://schemas.microsoft.com/office/drawing/2014/main" id="{806B4CD9-9A21-4BCD-85BC-733F248C5E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5435" y="1606846"/>
            <a:ext cx="2623096" cy="2129336"/>
          </a:xfrm>
          <a:prstGeom prst="rect">
            <a:avLst/>
          </a:prstGeom>
        </p:spPr>
      </p:pic>
      <p:sp>
        <p:nvSpPr>
          <p:cNvPr id="4" name="Rectangle 3">
            <a:extLst>
              <a:ext uri="{FF2B5EF4-FFF2-40B4-BE49-F238E27FC236}">
                <a16:creationId xmlns:a16="http://schemas.microsoft.com/office/drawing/2014/main" id="{5E64E044-ACE5-4DF3-B950-A5C9875F842F}"/>
              </a:ext>
            </a:extLst>
          </p:cNvPr>
          <p:cNvSpPr/>
          <p:nvPr/>
        </p:nvSpPr>
        <p:spPr bwMode="auto">
          <a:xfrm>
            <a:off x="6647130" y="5271369"/>
            <a:ext cx="1828800" cy="708583"/>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2EFE9134-5B01-4A59-A303-35EEA00005C5}"/>
              </a:ext>
            </a:extLst>
          </p:cNvPr>
          <p:cNvSpPr/>
          <p:nvPr/>
        </p:nvSpPr>
        <p:spPr bwMode="auto">
          <a:xfrm>
            <a:off x="9131790" y="5286120"/>
            <a:ext cx="2152234" cy="708583"/>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
        <p:nvSpPr>
          <p:cNvPr id="6" name="TextBox 27">
            <a:extLst>
              <a:ext uri="{FF2B5EF4-FFF2-40B4-BE49-F238E27FC236}">
                <a16:creationId xmlns:a16="http://schemas.microsoft.com/office/drawing/2014/main" id="{03A3BB2D-3082-4ABB-AEE8-FCC8BA1C77F9}"/>
              </a:ext>
            </a:extLst>
          </p:cNvPr>
          <p:cNvSpPr txBox="1">
            <a:spLocks noChangeArrowheads="1"/>
          </p:cNvSpPr>
          <p:nvPr/>
        </p:nvSpPr>
        <p:spPr bwMode="auto">
          <a:xfrm>
            <a:off x="6620584" y="1220641"/>
            <a:ext cx="4038601" cy="277812"/>
          </a:xfrm>
          <a:prstGeom prst="rect">
            <a:avLst/>
          </a:prstGeom>
          <a:solidFill>
            <a:srgbClr val="969696"/>
          </a:solidFill>
          <a:ln>
            <a:noFill/>
          </a:ln>
        </p:spPr>
        <p:txBody>
          <a:bodyPr wrap="square">
            <a:spAutoFit/>
          </a:bodyPr>
          <a:lstStyle>
            <a:defPPr>
              <a:defRPr lang="en-US"/>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FFFFFF"/>
                </a:solidFill>
                <a:effectLst/>
                <a:uLnTx/>
                <a:uFillTx/>
                <a:latin typeface="Arial" charset="0"/>
                <a:cs typeface="Arial" charset="0"/>
              </a:defRPr>
            </a:lvl1pPr>
            <a:lvl2pPr marL="742950" indent="-285750" eaLnBrk="0" hangingPunct="0">
              <a:defRPr sz="1400">
                <a:solidFill>
                  <a:schemeClr val="bg1"/>
                </a:solidFill>
                <a:latin typeface="Arial" charset="0"/>
                <a:cs typeface="Arial" charset="0"/>
              </a:defRPr>
            </a:lvl2pPr>
            <a:lvl3pPr marL="1143000" indent="-228600" eaLnBrk="0" hangingPunct="0">
              <a:defRPr sz="1400">
                <a:solidFill>
                  <a:schemeClr val="bg1"/>
                </a:solidFill>
                <a:latin typeface="Arial" charset="0"/>
                <a:cs typeface="Arial" charset="0"/>
              </a:defRPr>
            </a:lvl3pPr>
            <a:lvl4pPr marL="1600200" indent="-228600" eaLnBrk="0" hangingPunct="0">
              <a:defRPr sz="1400">
                <a:solidFill>
                  <a:schemeClr val="bg1"/>
                </a:solidFill>
                <a:latin typeface="Arial" charset="0"/>
                <a:cs typeface="Arial" charset="0"/>
              </a:defRPr>
            </a:lvl4pPr>
            <a:lvl5pPr marL="2057400" indent="-228600" eaLnBrk="0" hangingPunct="0">
              <a:defRPr sz="1400">
                <a:solidFill>
                  <a:schemeClr val="bg1"/>
                </a:solidFill>
                <a:latin typeface="Arial" charset="0"/>
                <a:cs typeface="Arial" charset="0"/>
              </a:defRPr>
            </a:lvl5pPr>
            <a:lvl6pPr marL="2514600" indent="-228600" eaLnBrk="0" fontAlgn="base" hangingPunct="0">
              <a:spcBef>
                <a:spcPct val="0"/>
              </a:spcBef>
              <a:spcAft>
                <a:spcPct val="0"/>
              </a:spcAft>
              <a:defRPr sz="1400">
                <a:solidFill>
                  <a:schemeClr val="bg1"/>
                </a:solidFill>
                <a:latin typeface="Arial" charset="0"/>
                <a:cs typeface="Arial" charset="0"/>
              </a:defRPr>
            </a:lvl6pPr>
            <a:lvl7pPr marL="2971800" indent="-228600" eaLnBrk="0" fontAlgn="base" hangingPunct="0">
              <a:spcBef>
                <a:spcPct val="0"/>
              </a:spcBef>
              <a:spcAft>
                <a:spcPct val="0"/>
              </a:spcAft>
              <a:defRPr sz="1400">
                <a:solidFill>
                  <a:schemeClr val="bg1"/>
                </a:solidFill>
                <a:latin typeface="Arial" charset="0"/>
                <a:cs typeface="Arial" charset="0"/>
              </a:defRPr>
            </a:lvl7pPr>
            <a:lvl8pPr marL="3429000" indent="-228600" eaLnBrk="0" fontAlgn="base" hangingPunct="0">
              <a:spcBef>
                <a:spcPct val="0"/>
              </a:spcBef>
              <a:spcAft>
                <a:spcPct val="0"/>
              </a:spcAft>
              <a:defRPr sz="1400">
                <a:solidFill>
                  <a:schemeClr val="bg1"/>
                </a:solidFill>
                <a:latin typeface="Arial" charset="0"/>
                <a:cs typeface="Arial" charset="0"/>
              </a:defRPr>
            </a:lvl8pPr>
            <a:lvl9pPr marL="3886200" indent="-228600" eaLnBrk="0" fontAlgn="base" hangingPunct="0">
              <a:spcBef>
                <a:spcPct val="0"/>
              </a:spcBef>
              <a:spcAft>
                <a:spcPct val="0"/>
              </a:spcAft>
              <a:defRPr sz="1400">
                <a:solidFill>
                  <a:schemeClr val="bg1"/>
                </a:solidFill>
                <a:latin typeface="Arial" charset="0"/>
                <a:cs typeface="Arial" charset="0"/>
              </a:defRPr>
            </a:lvl9pPr>
          </a:lstStyle>
          <a:p>
            <a:r>
              <a:rPr lang="en-US" dirty="0"/>
              <a:t>Current vs. Projected Peril Breakdown</a:t>
            </a:r>
          </a:p>
        </p:txBody>
      </p:sp>
      <p:sp>
        <p:nvSpPr>
          <p:cNvPr id="7" name="TextBox 27">
            <a:extLst>
              <a:ext uri="{FF2B5EF4-FFF2-40B4-BE49-F238E27FC236}">
                <a16:creationId xmlns:a16="http://schemas.microsoft.com/office/drawing/2014/main" id="{4E1772EF-FA68-4DAC-B1A9-0E5D34AC7830}"/>
              </a:ext>
            </a:extLst>
          </p:cNvPr>
          <p:cNvSpPr txBox="1">
            <a:spLocks noChangeArrowheads="1"/>
          </p:cNvSpPr>
          <p:nvPr/>
        </p:nvSpPr>
        <p:spPr bwMode="auto">
          <a:xfrm>
            <a:off x="6620585" y="3785498"/>
            <a:ext cx="4038600" cy="276999"/>
          </a:xfrm>
          <a:prstGeom prst="rect">
            <a:avLst/>
          </a:prstGeom>
          <a:solidFill>
            <a:srgbClr val="969696"/>
          </a:solidFill>
          <a:ln>
            <a:noFill/>
          </a:ln>
        </p:spPr>
        <p:txBody>
          <a:bodyPr wrap="square">
            <a:spAutoFit/>
          </a:bodyPr>
          <a:lstStyle>
            <a:defPPr>
              <a:defRPr lang="en-US"/>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FFFFFF"/>
                </a:solidFill>
                <a:effectLst/>
                <a:uLnTx/>
                <a:uFillTx/>
                <a:latin typeface="Arial" charset="0"/>
                <a:cs typeface="Arial" charset="0"/>
              </a:defRPr>
            </a:lvl1pPr>
            <a:lvl2pPr marL="742950" indent="-285750" eaLnBrk="0" hangingPunct="0">
              <a:defRPr sz="1400">
                <a:solidFill>
                  <a:schemeClr val="bg1"/>
                </a:solidFill>
                <a:latin typeface="Arial" charset="0"/>
                <a:cs typeface="Arial" charset="0"/>
              </a:defRPr>
            </a:lvl2pPr>
            <a:lvl3pPr marL="1143000" indent="-228600" eaLnBrk="0" hangingPunct="0">
              <a:defRPr sz="1400">
                <a:solidFill>
                  <a:schemeClr val="bg1"/>
                </a:solidFill>
                <a:latin typeface="Arial" charset="0"/>
                <a:cs typeface="Arial" charset="0"/>
              </a:defRPr>
            </a:lvl3pPr>
            <a:lvl4pPr marL="1600200" indent="-228600" eaLnBrk="0" hangingPunct="0">
              <a:defRPr sz="1400">
                <a:solidFill>
                  <a:schemeClr val="bg1"/>
                </a:solidFill>
                <a:latin typeface="Arial" charset="0"/>
                <a:cs typeface="Arial" charset="0"/>
              </a:defRPr>
            </a:lvl4pPr>
            <a:lvl5pPr marL="2057400" indent="-228600" eaLnBrk="0" hangingPunct="0">
              <a:defRPr sz="1400">
                <a:solidFill>
                  <a:schemeClr val="bg1"/>
                </a:solidFill>
                <a:latin typeface="Arial" charset="0"/>
                <a:cs typeface="Arial" charset="0"/>
              </a:defRPr>
            </a:lvl5pPr>
            <a:lvl6pPr marL="2514600" indent="-228600" eaLnBrk="0" fontAlgn="base" hangingPunct="0">
              <a:spcBef>
                <a:spcPct val="0"/>
              </a:spcBef>
              <a:spcAft>
                <a:spcPct val="0"/>
              </a:spcAft>
              <a:defRPr sz="1400">
                <a:solidFill>
                  <a:schemeClr val="bg1"/>
                </a:solidFill>
                <a:latin typeface="Arial" charset="0"/>
                <a:cs typeface="Arial" charset="0"/>
              </a:defRPr>
            </a:lvl6pPr>
            <a:lvl7pPr marL="2971800" indent="-228600" eaLnBrk="0" fontAlgn="base" hangingPunct="0">
              <a:spcBef>
                <a:spcPct val="0"/>
              </a:spcBef>
              <a:spcAft>
                <a:spcPct val="0"/>
              </a:spcAft>
              <a:defRPr sz="1400">
                <a:solidFill>
                  <a:schemeClr val="bg1"/>
                </a:solidFill>
                <a:latin typeface="Arial" charset="0"/>
                <a:cs typeface="Arial" charset="0"/>
              </a:defRPr>
            </a:lvl7pPr>
            <a:lvl8pPr marL="3429000" indent="-228600" eaLnBrk="0" fontAlgn="base" hangingPunct="0">
              <a:spcBef>
                <a:spcPct val="0"/>
              </a:spcBef>
              <a:spcAft>
                <a:spcPct val="0"/>
              </a:spcAft>
              <a:defRPr sz="1400">
                <a:solidFill>
                  <a:schemeClr val="bg1"/>
                </a:solidFill>
                <a:latin typeface="Arial" charset="0"/>
                <a:cs typeface="Arial" charset="0"/>
              </a:defRPr>
            </a:lvl8pPr>
            <a:lvl9pPr marL="3886200" indent="-228600" eaLnBrk="0" fontAlgn="base" hangingPunct="0">
              <a:spcBef>
                <a:spcPct val="0"/>
              </a:spcBef>
              <a:spcAft>
                <a:spcPct val="0"/>
              </a:spcAft>
              <a:defRPr sz="1400">
                <a:solidFill>
                  <a:schemeClr val="bg1"/>
                </a:solidFill>
                <a:latin typeface="Arial" charset="0"/>
                <a:cs typeface="Arial" charset="0"/>
              </a:defRPr>
            </a:lvl9pPr>
          </a:lstStyle>
          <a:p>
            <a:r>
              <a:rPr lang="en-US" dirty="0"/>
              <a:t>Combined Portfolio Assumptions</a:t>
            </a:r>
          </a:p>
        </p:txBody>
      </p:sp>
      <p:sp>
        <p:nvSpPr>
          <p:cNvPr id="8" name="TextBox 27">
            <a:extLst>
              <a:ext uri="{FF2B5EF4-FFF2-40B4-BE49-F238E27FC236}">
                <a16:creationId xmlns:a16="http://schemas.microsoft.com/office/drawing/2014/main" id="{D780CE04-8D11-49A2-AA4B-FDDEA3EADA17}"/>
              </a:ext>
            </a:extLst>
          </p:cNvPr>
          <p:cNvSpPr txBox="1">
            <a:spLocks noChangeArrowheads="1"/>
          </p:cNvSpPr>
          <p:nvPr/>
        </p:nvSpPr>
        <p:spPr bwMode="auto">
          <a:xfrm>
            <a:off x="1339670" y="1220641"/>
            <a:ext cx="4038600" cy="277812"/>
          </a:xfrm>
          <a:prstGeom prst="rect">
            <a:avLst/>
          </a:prstGeom>
          <a:solidFill>
            <a:srgbClr val="969696"/>
          </a:solidFill>
          <a:ln>
            <a:noFill/>
          </a:ln>
        </p:spPr>
        <p:txBody>
          <a:bodyPr wrap="square">
            <a:spAutoFit/>
          </a:bodyPr>
          <a:lstStyle>
            <a:lvl1pPr eaLnBrk="0" hangingPunct="0">
              <a:defRPr sz="1400">
                <a:solidFill>
                  <a:schemeClr val="bg1"/>
                </a:solidFill>
                <a:latin typeface="Arial" charset="0"/>
                <a:cs typeface="Arial" charset="0"/>
              </a:defRPr>
            </a:lvl1pPr>
            <a:lvl2pPr marL="742950" indent="-285750" eaLnBrk="0" hangingPunct="0">
              <a:defRPr sz="1400">
                <a:solidFill>
                  <a:schemeClr val="bg1"/>
                </a:solidFill>
                <a:latin typeface="Arial" charset="0"/>
                <a:cs typeface="Arial" charset="0"/>
              </a:defRPr>
            </a:lvl2pPr>
            <a:lvl3pPr marL="1143000" indent="-228600" eaLnBrk="0" hangingPunct="0">
              <a:defRPr sz="1400">
                <a:solidFill>
                  <a:schemeClr val="bg1"/>
                </a:solidFill>
                <a:latin typeface="Arial" charset="0"/>
                <a:cs typeface="Arial" charset="0"/>
              </a:defRPr>
            </a:lvl3pPr>
            <a:lvl4pPr marL="1600200" indent="-228600" eaLnBrk="0" hangingPunct="0">
              <a:defRPr sz="1400">
                <a:solidFill>
                  <a:schemeClr val="bg1"/>
                </a:solidFill>
                <a:latin typeface="Arial" charset="0"/>
                <a:cs typeface="Arial" charset="0"/>
              </a:defRPr>
            </a:lvl4pPr>
            <a:lvl5pPr marL="2057400" indent="-228600" eaLnBrk="0" hangingPunct="0">
              <a:defRPr sz="1400">
                <a:solidFill>
                  <a:schemeClr val="bg1"/>
                </a:solidFill>
                <a:latin typeface="Arial" charset="0"/>
                <a:cs typeface="Arial" charset="0"/>
              </a:defRPr>
            </a:lvl5pPr>
            <a:lvl6pPr marL="2514600" indent="-228600" eaLnBrk="0" fontAlgn="base" hangingPunct="0">
              <a:spcBef>
                <a:spcPct val="0"/>
              </a:spcBef>
              <a:spcAft>
                <a:spcPct val="0"/>
              </a:spcAft>
              <a:defRPr sz="1400">
                <a:solidFill>
                  <a:schemeClr val="bg1"/>
                </a:solidFill>
                <a:latin typeface="Arial" charset="0"/>
                <a:cs typeface="Arial" charset="0"/>
              </a:defRPr>
            </a:lvl6pPr>
            <a:lvl7pPr marL="2971800" indent="-228600" eaLnBrk="0" fontAlgn="base" hangingPunct="0">
              <a:spcBef>
                <a:spcPct val="0"/>
              </a:spcBef>
              <a:spcAft>
                <a:spcPct val="0"/>
              </a:spcAft>
              <a:defRPr sz="1400">
                <a:solidFill>
                  <a:schemeClr val="bg1"/>
                </a:solidFill>
                <a:latin typeface="Arial" charset="0"/>
                <a:cs typeface="Arial" charset="0"/>
              </a:defRPr>
            </a:lvl7pPr>
            <a:lvl8pPr marL="3429000" indent="-228600" eaLnBrk="0" fontAlgn="base" hangingPunct="0">
              <a:spcBef>
                <a:spcPct val="0"/>
              </a:spcBef>
              <a:spcAft>
                <a:spcPct val="0"/>
              </a:spcAft>
              <a:defRPr sz="1400">
                <a:solidFill>
                  <a:schemeClr val="bg1"/>
                </a:solidFill>
                <a:latin typeface="Arial" charset="0"/>
                <a:cs typeface="Arial" charset="0"/>
              </a:defRPr>
            </a:lvl8pPr>
            <a:lvl9pPr marL="3886200" indent="-228600" eaLnBrk="0" fontAlgn="base" hangingPunct="0">
              <a:spcBef>
                <a:spcPct val="0"/>
              </a:spcBef>
              <a:spcAft>
                <a:spcPct val="0"/>
              </a:spcAft>
              <a:defRPr sz="1400">
                <a:solidFill>
                  <a:schemeClr val="bg1"/>
                </a:solidFill>
                <a:latin typeface="Arial" charset="0"/>
                <a:cs typeface="Arial" charset="0"/>
              </a:defRPr>
            </a:lvl9pPr>
          </a:lstStyle>
          <a:p>
            <a:pPr algn="ctr" eaLnBrk="1" fontAlgn="base" hangingPunct="1">
              <a:spcBef>
                <a:spcPct val="0"/>
              </a:spcBef>
              <a:spcAft>
                <a:spcPct val="0"/>
              </a:spcAft>
              <a:defRPr/>
            </a:pPr>
            <a:r>
              <a:rPr lang="en-US" sz="1200" b="1" kern="0" dirty="0">
                <a:solidFill>
                  <a:srgbClr val="FFFFFF"/>
                </a:solidFill>
              </a:rPr>
              <a:t>Current vs. Projected AAL</a:t>
            </a:r>
            <a:r>
              <a:rPr lang="en-US" sz="700" b="1" kern="0" baseline="90000" dirty="0">
                <a:solidFill>
                  <a:srgbClr val="FFFFFF"/>
                </a:solidFill>
              </a:rPr>
              <a:t>1</a:t>
            </a:r>
            <a:r>
              <a:rPr lang="en-US" sz="1000" b="1" kern="0" dirty="0">
                <a:solidFill>
                  <a:srgbClr val="FFFFFF"/>
                </a:solidFill>
              </a:rPr>
              <a:t> </a:t>
            </a:r>
            <a:r>
              <a:rPr lang="en-US" sz="1200" b="1" kern="0" dirty="0">
                <a:solidFill>
                  <a:srgbClr val="FFFFFF"/>
                </a:solidFill>
              </a:rPr>
              <a:t>by Region</a:t>
            </a:r>
          </a:p>
        </p:txBody>
      </p:sp>
      <p:sp>
        <p:nvSpPr>
          <p:cNvPr id="9" name="TextBox 27">
            <a:extLst>
              <a:ext uri="{FF2B5EF4-FFF2-40B4-BE49-F238E27FC236}">
                <a16:creationId xmlns:a16="http://schemas.microsoft.com/office/drawing/2014/main" id="{A32A56C0-42DB-47B7-84EF-2DA2AE511FF2}"/>
              </a:ext>
            </a:extLst>
          </p:cNvPr>
          <p:cNvSpPr txBox="1">
            <a:spLocks noChangeArrowheads="1"/>
          </p:cNvSpPr>
          <p:nvPr/>
        </p:nvSpPr>
        <p:spPr bwMode="auto">
          <a:xfrm>
            <a:off x="1339670" y="3789776"/>
            <a:ext cx="4038600" cy="276999"/>
          </a:xfrm>
          <a:prstGeom prst="rect">
            <a:avLst/>
          </a:prstGeom>
          <a:solidFill>
            <a:srgbClr val="969696"/>
          </a:solidFill>
          <a:ln>
            <a:noFill/>
          </a:ln>
        </p:spPr>
        <p:txBody>
          <a:bodyPr wrap="square">
            <a:spAutoFit/>
          </a:bodyPr>
          <a:lstStyle>
            <a:defPPr>
              <a:defRPr lang="en-US"/>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FFFFFF"/>
                </a:solidFill>
                <a:effectLst/>
                <a:uLnTx/>
                <a:uFillTx/>
                <a:latin typeface="Arial" charset="0"/>
                <a:cs typeface="Arial" charset="0"/>
              </a:defRPr>
            </a:lvl1pPr>
            <a:lvl2pPr marL="742950" indent="-285750" eaLnBrk="0" hangingPunct="0">
              <a:defRPr sz="1400">
                <a:solidFill>
                  <a:schemeClr val="bg1"/>
                </a:solidFill>
                <a:latin typeface="Arial" charset="0"/>
                <a:cs typeface="Arial" charset="0"/>
              </a:defRPr>
            </a:lvl2pPr>
            <a:lvl3pPr marL="1143000" indent="-228600" eaLnBrk="0" hangingPunct="0">
              <a:defRPr sz="1400">
                <a:solidFill>
                  <a:schemeClr val="bg1"/>
                </a:solidFill>
                <a:latin typeface="Arial" charset="0"/>
                <a:cs typeface="Arial" charset="0"/>
              </a:defRPr>
            </a:lvl3pPr>
            <a:lvl4pPr marL="1600200" indent="-228600" eaLnBrk="0" hangingPunct="0">
              <a:defRPr sz="1400">
                <a:solidFill>
                  <a:schemeClr val="bg1"/>
                </a:solidFill>
                <a:latin typeface="Arial" charset="0"/>
                <a:cs typeface="Arial" charset="0"/>
              </a:defRPr>
            </a:lvl4pPr>
            <a:lvl5pPr marL="2057400" indent="-228600" eaLnBrk="0" hangingPunct="0">
              <a:defRPr sz="1400">
                <a:solidFill>
                  <a:schemeClr val="bg1"/>
                </a:solidFill>
                <a:latin typeface="Arial" charset="0"/>
                <a:cs typeface="Arial" charset="0"/>
              </a:defRPr>
            </a:lvl5pPr>
            <a:lvl6pPr marL="2514600" indent="-228600" eaLnBrk="0" fontAlgn="base" hangingPunct="0">
              <a:spcBef>
                <a:spcPct val="0"/>
              </a:spcBef>
              <a:spcAft>
                <a:spcPct val="0"/>
              </a:spcAft>
              <a:defRPr sz="1400">
                <a:solidFill>
                  <a:schemeClr val="bg1"/>
                </a:solidFill>
                <a:latin typeface="Arial" charset="0"/>
                <a:cs typeface="Arial" charset="0"/>
              </a:defRPr>
            </a:lvl6pPr>
            <a:lvl7pPr marL="2971800" indent="-228600" eaLnBrk="0" fontAlgn="base" hangingPunct="0">
              <a:spcBef>
                <a:spcPct val="0"/>
              </a:spcBef>
              <a:spcAft>
                <a:spcPct val="0"/>
              </a:spcAft>
              <a:defRPr sz="1400">
                <a:solidFill>
                  <a:schemeClr val="bg1"/>
                </a:solidFill>
                <a:latin typeface="Arial" charset="0"/>
                <a:cs typeface="Arial" charset="0"/>
              </a:defRPr>
            </a:lvl7pPr>
            <a:lvl8pPr marL="3429000" indent="-228600" eaLnBrk="0" fontAlgn="base" hangingPunct="0">
              <a:spcBef>
                <a:spcPct val="0"/>
              </a:spcBef>
              <a:spcAft>
                <a:spcPct val="0"/>
              </a:spcAft>
              <a:defRPr sz="1400">
                <a:solidFill>
                  <a:schemeClr val="bg1"/>
                </a:solidFill>
                <a:latin typeface="Arial" charset="0"/>
                <a:cs typeface="Arial" charset="0"/>
              </a:defRPr>
            </a:lvl8pPr>
            <a:lvl9pPr marL="3886200" indent="-228600" eaLnBrk="0" fontAlgn="base" hangingPunct="0">
              <a:spcBef>
                <a:spcPct val="0"/>
              </a:spcBef>
              <a:spcAft>
                <a:spcPct val="0"/>
              </a:spcAft>
              <a:defRPr sz="1400">
                <a:solidFill>
                  <a:schemeClr val="bg1"/>
                </a:solidFill>
                <a:latin typeface="Arial" charset="0"/>
                <a:cs typeface="Arial" charset="0"/>
              </a:defRPr>
            </a:lvl9pPr>
          </a:lstStyle>
          <a:p>
            <a:r>
              <a:rPr lang="en-US" dirty="0"/>
              <a:t>EL</a:t>
            </a:r>
            <a:r>
              <a:rPr lang="en-US" sz="700" baseline="90000" dirty="0"/>
              <a:t>2</a:t>
            </a:r>
            <a:r>
              <a:rPr lang="en-US" dirty="0"/>
              <a:t> Increases Significantly with New Units</a:t>
            </a:r>
            <a:endParaRPr lang="en-US" dirty="0">
              <a:solidFill>
                <a:srgbClr val="FF0000"/>
              </a:solidFill>
            </a:endParaRPr>
          </a:p>
        </p:txBody>
      </p:sp>
      <p:sp>
        <p:nvSpPr>
          <p:cNvPr id="11" name="TextBox 10">
            <a:extLst>
              <a:ext uri="{FF2B5EF4-FFF2-40B4-BE49-F238E27FC236}">
                <a16:creationId xmlns:a16="http://schemas.microsoft.com/office/drawing/2014/main" id="{37B25396-BDBD-462C-AC64-350E6877ED35}"/>
              </a:ext>
            </a:extLst>
          </p:cNvPr>
          <p:cNvSpPr txBox="1"/>
          <p:nvPr/>
        </p:nvSpPr>
        <p:spPr>
          <a:xfrm>
            <a:off x="6728966" y="3592408"/>
            <a:ext cx="4038600" cy="184666"/>
          </a:xfrm>
          <a:prstGeom prst="rect">
            <a:avLst/>
          </a:prstGeom>
          <a:noFill/>
        </p:spPr>
        <p:txBody>
          <a:bodyPr wrap="square" rtlCol="0">
            <a:spAutoFit/>
          </a:bodyPr>
          <a:lstStyle/>
          <a:p>
            <a:pPr algn="l"/>
            <a:r>
              <a:rPr lang="en-US" sz="600" b="1" baseline="30000" dirty="0">
                <a:solidFill>
                  <a:schemeClr val="tx1">
                    <a:lumMod val="75000"/>
                    <a:lumOff val="25000"/>
                  </a:schemeClr>
                </a:solidFill>
              </a:rPr>
              <a:t>1 </a:t>
            </a:r>
            <a:r>
              <a:rPr lang="en-US" sz="600" b="1" dirty="0">
                <a:solidFill>
                  <a:schemeClr val="tx1">
                    <a:lumMod val="75000"/>
                    <a:lumOff val="25000"/>
                  </a:schemeClr>
                </a:solidFill>
              </a:rPr>
              <a:t>Total portfolio AAL by region using RMS </a:t>
            </a:r>
            <a:r>
              <a:rPr lang="en-US" sz="600" b="1" dirty="0" err="1">
                <a:solidFill>
                  <a:schemeClr val="tx1">
                    <a:lumMod val="75000"/>
                    <a:lumOff val="25000"/>
                  </a:schemeClr>
                </a:solidFill>
              </a:rPr>
              <a:t>RiskLink</a:t>
            </a:r>
            <a:r>
              <a:rPr lang="en-US" sz="600" b="1" dirty="0">
                <a:solidFill>
                  <a:schemeClr val="tx1">
                    <a:lumMod val="75000"/>
                    <a:lumOff val="25000"/>
                  </a:schemeClr>
                </a:solidFill>
              </a:rPr>
              <a:t> v17 – OEP as of 4/30/2020 </a:t>
            </a:r>
          </a:p>
        </p:txBody>
      </p:sp>
      <p:sp>
        <p:nvSpPr>
          <p:cNvPr id="13" name="TextBox 12">
            <a:extLst>
              <a:ext uri="{FF2B5EF4-FFF2-40B4-BE49-F238E27FC236}">
                <a16:creationId xmlns:a16="http://schemas.microsoft.com/office/drawing/2014/main" id="{2E0B312C-6AE3-4D1B-9B55-684A428EDE4C}"/>
              </a:ext>
            </a:extLst>
          </p:cNvPr>
          <p:cNvSpPr txBox="1"/>
          <p:nvPr/>
        </p:nvSpPr>
        <p:spPr>
          <a:xfrm>
            <a:off x="1581192" y="5840372"/>
            <a:ext cx="4038600" cy="184666"/>
          </a:xfrm>
          <a:prstGeom prst="rect">
            <a:avLst/>
          </a:prstGeom>
          <a:noFill/>
        </p:spPr>
        <p:txBody>
          <a:bodyPr wrap="square" rtlCol="0">
            <a:spAutoFit/>
          </a:bodyPr>
          <a:lstStyle/>
          <a:p>
            <a:pPr algn="l"/>
            <a:r>
              <a:rPr lang="en-US" sz="600" b="1" baseline="30000" dirty="0">
                <a:solidFill>
                  <a:schemeClr val="tx1">
                    <a:lumMod val="75000"/>
                    <a:lumOff val="25000"/>
                  </a:schemeClr>
                </a:solidFill>
              </a:rPr>
              <a:t>2  </a:t>
            </a:r>
            <a:r>
              <a:rPr lang="en-US" sz="600" b="1" dirty="0">
                <a:solidFill>
                  <a:schemeClr val="tx1">
                    <a:lumMod val="75000"/>
                    <a:lumOff val="25000"/>
                  </a:schemeClr>
                </a:solidFill>
              </a:rPr>
              <a:t>End of treaty year EL for each program using RMS RiskLink v17</a:t>
            </a:r>
          </a:p>
        </p:txBody>
      </p:sp>
      <p:pic>
        <p:nvPicPr>
          <p:cNvPr id="14" name="Picture 13">
            <a:extLst>
              <a:ext uri="{FF2B5EF4-FFF2-40B4-BE49-F238E27FC236}">
                <a16:creationId xmlns:a16="http://schemas.microsoft.com/office/drawing/2014/main" id="{B98264ED-902F-4DBB-9C0E-784FFE8037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5430" y="1664593"/>
            <a:ext cx="1878411" cy="1907892"/>
          </a:xfrm>
          <a:prstGeom prst="rect">
            <a:avLst/>
          </a:prstGeom>
        </p:spPr>
      </p:pic>
      <p:pic>
        <p:nvPicPr>
          <p:cNvPr id="15" name="Picture 14">
            <a:extLst>
              <a:ext uri="{FF2B5EF4-FFF2-40B4-BE49-F238E27FC236}">
                <a16:creationId xmlns:a16="http://schemas.microsoft.com/office/drawing/2014/main" id="{53985163-5DC4-4B50-B3DD-4B5D883AAD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9541" y="1690636"/>
            <a:ext cx="1878411" cy="1907892"/>
          </a:xfrm>
          <a:prstGeom prst="rect">
            <a:avLst/>
          </a:prstGeom>
        </p:spPr>
      </p:pic>
      <p:pic>
        <p:nvPicPr>
          <p:cNvPr id="16" name="Picture 15">
            <a:extLst>
              <a:ext uri="{FF2B5EF4-FFF2-40B4-BE49-F238E27FC236}">
                <a16:creationId xmlns:a16="http://schemas.microsoft.com/office/drawing/2014/main" id="{BFC71E5E-DE73-4F71-B0ED-C83F053D17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1683" y="1606846"/>
            <a:ext cx="2411370" cy="2100512"/>
          </a:xfrm>
          <a:prstGeom prst="rect">
            <a:avLst/>
          </a:prstGeom>
        </p:spPr>
      </p:pic>
      <p:sp>
        <p:nvSpPr>
          <p:cNvPr id="17" name="TextBox 16">
            <a:extLst>
              <a:ext uri="{FF2B5EF4-FFF2-40B4-BE49-F238E27FC236}">
                <a16:creationId xmlns:a16="http://schemas.microsoft.com/office/drawing/2014/main" id="{B89A685F-F22C-410E-AE0D-6F410951E8E1}"/>
              </a:ext>
            </a:extLst>
          </p:cNvPr>
          <p:cNvSpPr txBox="1"/>
          <p:nvPr/>
        </p:nvSpPr>
        <p:spPr>
          <a:xfrm>
            <a:off x="1581192" y="3593869"/>
            <a:ext cx="4038600" cy="184666"/>
          </a:xfrm>
          <a:prstGeom prst="rect">
            <a:avLst/>
          </a:prstGeom>
          <a:noFill/>
        </p:spPr>
        <p:txBody>
          <a:bodyPr wrap="square" rtlCol="0">
            <a:spAutoFit/>
          </a:bodyPr>
          <a:lstStyle/>
          <a:p>
            <a:pPr algn="l"/>
            <a:r>
              <a:rPr lang="en-US" sz="600" b="1" baseline="30000" dirty="0">
                <a:solidFill>
                  <a:schemeClr val="tx1">
                    <a:lumMod val="75000"/>
                    <a:lumOff val="25000"/>
                  </a:schemeClr>
                </a:solidFill>
              </a:rPr>
              <a:t>1 </a:t>
            </a:r>
            <a:r>
              <a:rPr lang="en-US" sz="600" b="1" dirty="0">
                <a:solidFill>
                  <a:schemeClr val="tx1">
                    <a:lumMod val="75000"/>
                    <a:lumOff val="25000"/>
                  </a:schemeClr>
                </a:solidFill>
              </a:rPr>
              <a:t>Total portfolio AAL by region using RMS RiskLink v17 – OEP as of 4/30/2020 </a:t>
            </a:r>
          </a:p>
        </p:txBody>
      </p:sp>
      <p:pic>
        <p:nvPicPr>
          <p:cNvPr id="18" name="Picture 17">
            <a:extLst>
              <a:ext uri="{FF2B5EF4-FFF2-40B4-BE49-F238E27FC236}">
                <a16:creationId xmlns:a16="http://schemas.microsoft.com/office/drawing/2014/main" id="{0B539758-A92C-0BFC-3292-A836AD3F80ED}"/>
              </a:ext>
            </a:extLst>
          </p:cNvPr>
          <p:cNvPicPr>
            <a:picLocks noChangeAspect="1"/>
          </p:cNvPicPr>
          <p:nvPr/>
        </p:nvPicPr>
        <p:blipFill>
          <a:blip r:embed="rId6"/>
          <a:stretch>
            <a:fillRect/>
          </a:stretch>
        </p:blipFill>
        <p:spPr>
          <a:xfrm>
            <a:off x="6620584" y="4146494"/>
            <a:ext cx="4038600" cy="1628736"/>
          </a:xfrm>
          <a:prstGeom prst="rect">
            <a:avLst/>
          </a:prstGeom>
        </p:spPr>
      </p:pic>
      <p:pic>
        <p:nvPicPr>
          <p:cNvPr id="10" name="Picture 9">
            <a:extLst>
              <a:ext uri="{FF2B5EF4-FFF2-40B4-BE49-F238E27FC236}">
                <a16:creationId xmlns:a16="http://schemas.microsoft.com/office/drawing/2014/main" id="{2CE68DA1-A812-69C0-2D7C-48419843913F}"/>
              </a:ext>
            </a:extLst>
          </p:cNvPr>
          <p:cNvPicPr>
            <a:picLocks noChangeAspect="1"/>
          </p:cNvPicPr>
          <p:nvPr/>
        </p:nvPicPr>
        <p:blipFill>
          <a:blip r:embed="rId7"/>
          <a:stretch>
            <a:fillRect/>
          </a:stretch>
        </p:blipFill>
        <p:spPr>
          <a:xfrm>
            <a:off x="1532816" y="4127570"/>
            <a:ext cx="3450635" cy="1670449"/>
          </a:xfrm>
          <a:prstGeom prst="rect">
            <a:avLst/>
          </a:prstGeom>
        </p:spPr>
      </p:pic>
    </p:spTree>
    <p:extLst>
      <p:ext uri="{BB962C8B-B14F-4D97-AF65-F5344CB8AC3E}">
        <p14:creationId xmlns:p14="http://schemas.microsoft.com/office/powerpoint/2010/main" val="67295196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1FA3-AA51-4663-89E4-5E19C0CBEA51}"/>
              </a:ext>
            </a:extLst>
          </p:cNvPr>
          <p:cNvSpPr>
            <a:spLocks noGrp="1"/>
          </p:cNvSpPr>
          <p:nvPr>
            <p:ph type="title"/>
          </p:nvPr>
        </p:nvSpPr>
        <p:spPr/>
        <p:txBody>
          <a:bodyPr/>
          <a:lstStyle/>
          <a:p>
            <a:r>
              <a:rPr lang="en-US" sz="2400" dirty="0"/>
              <a:t>Understand Your Risk:</a:t>
            </a:r>
            <a:r>
              <a:rPr lang="en-US" sz="2400" dirty="0">
                <a:solidFill>
                  <a:schemeClr val="tx2">
                    <a:lumMod val="75000"/>
                  </a:schemeClr>
                </a:solidFill>
              </a:rPr>
              <a:t> Exposure Review</a:t>
            </a:r>
            <a:endParaRPr lang="en-US" sz="2400" dirty="0"/>
          </a:p>
        </p:txBody>
      </p:sp>
      <p:pic>
        <p:nvPicPr>
          <p:cNvPr id="3" name="Picture 2">
            <a:extLst>
              <a:ext uri="{FF2B5EF4-FFF2-40B4-BE49-F238E27FC236}">
                <a16:creationId xmlns:a16="http://schemas.microsoft.com/office/drawing/2014/main" id="{2994F703-8835-4640-84E2-92F61CA2194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2215" y="866293"/>
            <a:ext cx="10187570" cy="5349806"/>
          </a:xfrm>
          <a:prstGeom prst="rect">
            <a:avLst/>
          </a:prstGeom>
        </p:spPr>
      </p:pic>
      <p:sp>
        <p:nvSpPr>
          <p:cNvPr id="4" name="Rectangle 3">
            <a:extLst>
              <a:ext uri="{FF2B5EF4-FFF2-40B4-BE49-F238E27FC236}">
                <a16:creationId xmlns:a16="http://schemas.microsoft.com/office/drawing/2014/main" id="{F45AC590-9E58-4B0B-BE3A-2768204FCDE0}"/>
              </a:ext>
            </a:extLst>
          </p:cNvPr>
          <p:cNvSpPr/>
          <p:nvPr/>
        </p:nvSpPr>
        <p:spPr bwMode="auto">
          <a:xfrm>
            <a:off x="1325461" y="3232513"/>
            <a:ext cx="4899170" cy="19118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955865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Grp="1" noChangeArrowheads="1"/>
          </p:cNvSpPr>
          <p:nvPr>
            <p:ph type="title"/>
          </p:nvPr>
        </p:nvSpPr>
        <p:spPr/>
        <p:txBody>
          <a:bodyPr/>
          <a:lstStyle/>
          <a:p>
            <a:r>
              <a:rPr lang="en-US" altLang="en-US" sz="2400" dirty="0"/>
              <a:t>Understand Your Risk:  </a:t>
            </a:r>
            <a:r>
              <a:rPr lang="en-US" altLang="en-US" sz="2400" dirty="0">
                <a:solidFill>
                  <a:schemeClr val="tx2">
                    <a:lumMod val="75000"/>
                  </a:schemeClr>
                </a:solidFill>
              </a:rPr>
              <a:t>Understanding Model Inputs</a:t>
            </a:r>
          </a:p>
        </p:txBody>
      </p:sp>
      <p:sp>
        <p:nvSpPr>
          <p:cNvPr id="5" name="Content Placeholder 4">
            <a:extLst>
              <a:ext uri="{FF2B5EF4-FFF2-40B4-BE49-F238E27FC236}">
                <a16:creationId xmlns:a16="http://schemas.microsoft.com/office/drawing/2014/main" id="{69FC6056-DC59-4B61-BA87-3719F5EA250B}"/>
              </a:ext>
            </a:extLst>
          </p:cNvPr>
          <p:cNvSpPr>
            <a:spLocks noGrp="1"/>
          </p:cNvSpPr>
          <p:nvPr>
            <p:ph idx="1"/>
          </p:nvPr>
        </p:nvSpPr>
        <p:spPr>
          <a:xfrm>
            <a:off x="513291" y="1263650"/>
            <a:ext cx="6173259" cy="2860675"/>
          </a:xfrm>
        </p:spPr>
        <p:txBody>
          <a:bodyPr/>
          <a:lstStyle/>
          <a:p>
            <a:r>
              <a:rPr lang="en-US" altLang="en-US" sz="1700" dirty="0"/>
              <a:t>The Portfolio Loss Results Can Be Improved By Collecting More Data on Roof Deck Attachment, Window Protection, and Wall Siding</a:t>
            </a:r>
          </a:p>
          <a:p>
            <a:r>
              <a:rPr lang="en-US" altLang="en-US" sz="1700" dirty="0"/>
              <a:t>Once the High Importance Secondary Modifier Data Has Been Collected, We Can Go Down the List</a:t>
            </a:r>
          </a:p>
          <a:p>
            <a:r>
              <a:rPr lang="en-US" altLang="en-US" sz="1700" dirty="0"/>
              <a:t>Florida Clients Usually Collect 8-10 Secondary Modifiers – Verifiability and Accuracy Important For Reinsurance Markets</a:t>
            </a:r>
          </a:p>
        </p:txBody>
      </p:sp>
      <p:graphicFrame>
        <p:nvGraphicFramePr>
          <p:cNvPr id="2" name="Object 1">
            <a:extLst>
              <a:ext uri="{FF2B5EF4-FFF2-40B4-BE49-F238E27FC236}">
                <a16:creationId xmlns:a16="http://schemas.microsoft.com/office/drawing/2014/main" id="{2CE3AAAD-95E8-4507-AE40-01D730490C7D}"/>
              </a:ext>
            </a:extLst>
          </p:cNvPr>
          <p:cNvGraphicFramePr>
            <a:graphicFrameLocks noChangeAspect="1"/>
          </p:cNvGraphicFramePr>
          <p:nvPr/>
        </p:nvGraphicFramePr>
        <p:xfrm>
          <a:off x="6740586" y="1188863"/>
          <a:ext cx="4850282" cy="4078462"/>
        </p:xfrm>
        <a:graphic>
          <a:graphicData uri="http://schemas.openxmlformats.org/presentationml/2006/ole">
            <mc:AlternateContent xmlns:mc="http://schemas.openxmlformats.org/markup-compatibility/2006">
              <mc:Choice xmlns:v="urn:schemas-microsoft-com:vml" Requires="v">
                <p:oleObj name="Worksheet" r:id="rId3" imgW="5686284" imgH="4781717" progId="Excel.Sheet.12">
                  <p:embed/>
                </p:oleObj>
              </mc:Choice>
              <mc:Fallback>
                <p:oleObj name="Worksheet" r:id="rId3" imgW="5686284" imgH="4781717" progId="Excel.Sheet.12">
                  <p:embed/>
                  <p:pic>
                    <p:nvPicPr>
                      <p:cNvPr id="2" name="Object 1">
                        <a:extLst>
                          <a:ext uri="{FF2B5EF4-FFF2-40B4-BE49-F238E27FC236}">
                            <a16:creationId xmlns:a16="http://schemas.microsoft.com/office/drawing/2014/main" id="{2CE3AAAD-95E8-4507-AE40-01D730490C7D}"/>
                          </a:ext>
                        </a:extLst>
                      </p:cNvPr>
                      <p:cNvPicPr/>
                      <p:nvPr/>
                    </p:nvPicPr>
                    <p:blipFill>
                      <a:blip r:embed="rId4"/>
                      <a:stretch>
                        <a:fillRect/>
                      </a:stretch>
                    </p:blipFill>
                    <p:spPr>
                      <a:xfrm>
                        <a:off x="6740586" y="1188863"/>
                        <a:ext cx="4850282" cy="4078462"/>
                      </a:xfrm>
                      <a:prstGeom prst="rect">
                        <a:avLst/>
                      </a:prstGeom>
                    </p:spPr>
                  </p:pic>
                </p:oleObj>
              </mc:Fallback>
            </mc:AlternateContent>
          </a:graphicData>
        </a:graphic>
      </p:graphicFrame>
    </p:spTree>
    <p:extLst>
      <p:ext uri="{BB962C8B-B14F-4D97-AF65-F5344CB8AC3E}">
        <p14:creationId xmlns:p14="http://schemas.microsoft.com/office/powerpoint/2010/main" val="156587207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What do insurance companies worry about?</a:t>
            </a:r>
          </a:p>
        </p:txBody>
      </p:sp>
      <p:sp>
        <p:nvSpPr>
          <p:cNvPr id="3" name="Content Placeholder 2">
            <a:extLst>
              <a:ext uri="{FF2B5EF4-FFF2-40B4-BE49-F238E27FC236}">
                <a16:creationId xmlns:a16="http://schemas.microsoft.com/office/drawing/2014/main" id="{FBE82CF0-1519-44D2-842B-65F0197C7678}"/>
              </a:ext>
            </a:extLst>
          </p:cNvPr>
          <p:cNvSpPr>
            <a:spLocks noGrp="1"/>
          </p:cNvSpPr>
          <p:nvPr>
            <p:ph idx="1"/>
          </p:nvPr>
        </p:nvSpPr>
        <p:spPr>
          <a:xfrm>
            <a:off x="495301" y="1368425"/>
            <a:ext cx="11165417" cy="4256088"/>
          </a:xfrm>
        </p:spPr>
        <p:txBody>
          <a:bodyPr/>
          <a:lstStyle/>
          <a:p>
            <a:r>
              <a:rPr lang="en-US" dirty="0"/>
              <a:t>Insurance must be priced before the cost (losses) of policies are known</a:t>
            </a:r>
          </a:p>
          <a:p>
            <a:r>
              <a:rPr lang="en-US" dirty="0"/>
              <a:t>As long as times are normal and risks are independent an insurance company will have very stable results</a:t>
            </a:r>
          </a:p>
          <a:p>
            <a:pPr lvl="1"/>
            <a:r>
              <a:rPr lang="en-US" dirty="0"/>
              <a:t>Example: 1,000,000 policyholders, each has a 1 in 1000 chance of total loss</a:t>
            </a:r>
          </a:p>
          <a:p>
            <a:pPr lvl="1"/>
            <a:r>
              <a:rPr lang="en-US" dirty="0"/>
              <a:t>Then the insurance company will nearly always have between 925 and 1075 claims</a:t>
            </a:r>
          </a:p>
          <a:p>
            <a:r>
              <a:rPr lang="en-US" dirty="0"/>
              <a:t>But. . .what if something happens that impacts everyone at once?</a:t>
            </a:r>
          </a:p>
          <a:p>
            <a:pPr lvl="1"/>
            <a:r>
              <a:rPr lang="en-US" dirty="0"/>
              <a:t>Inflation</a:t>
            </a:r>
          </a:p>
          <a:p>
            <a:pPr lvl="1"/>
            <a:r>
              <a:rPr lang="en-US" dirty="0"/>
              <a:t>Changes in law or social norms</a:t>
            </a:r>
          </a:p>
          <a:p>
            <a:pPr lvl="1"/>
            <a:r>
              <a:rPr lang="en-US" dirty="0"/>
              <a:t>Systemic practices</a:t>
            </a:r>
          </a:p>
          <a:p>
            <a:pPr lvl="1"/>
            <a:r>
              <a:rPr lang="en-US" dirty="0"/>
              <a:t>Physical catastrophe events (e.g. hurricanes and earthquakes)</a:t>
            </a:r>
          </a:p>
          <a:p>
            <a:r>
              <a:rPr lang="en-US" dirty="0"/>
              <a:t>Rating and regulatory requirements</a:t>
            </a:r>
          </a:p>
          <a:p>
            <a:r>
              <a:rPr lang="en-US" dirty="0"/>
              <a:t>Investors (if a public company)</a:t>
            </a:r>
          </a:p>
          <a:p>
            <a:pPr marL="0" indent="0">
              <a:buNone/>
            </a:pPr>
            <a:endParaRPr lang="en-US" dirty="0"/>
          </a:p>
        </p:txBody>
      </p:sp>
    </p:spTree>
    <p:extLst>
      <p:ext uri="{BB962C8B-B14F-4D97-AF65-F5344CB8AC3E}">
        <p14:creationId xmlns:p14="http://schemas.microsoft.com/office/powerpoint/2010/main" val="465589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F99E7CE-1072-4E91-BA68-A768FF7DEF52}"/>
              </a:ext>
            </a:extLst>
          </p:cNvPr>
          <p:cNvSpPr/>
          <p:nvPr/>
        </p:nvSpPr>
        <p:spPr bwMode="auto">
          <a:xfrm>
            <a:off x="457200" y="914400"/>
            <a:ext cx="11201400" cy="420624"/>
          </a:xfrm>
          <a:prstGeom prst="rect">
            <a:avLst/>
          </a:prstGeom>
          <a:solidFill>
            <a:srgbClr val="F7B04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F7B041"/>
              </a:buClr>
              <a:buSzPct val="70000"/>
              <a:buFont typeface="Wingdings" pitchFamily="2" charset="2"/>
              <a:buNone/>
              <a:tabLst/>
              <a:defRPr/>
            </a:pPr>
            <a:r>
              <a:rPr kumimoji="0" lang="en-US" sz="1600" b="1" i="1" u="none" strike="noStrike" kern="1200" cap="none" spc="0" normalizeH="0" baseline="0" noProof="0" dirty="0">
                <a:ln>
                  <a:noFill/>
                </a:ln>
                <a:solidFill>
                  <a:srgbClr val="666666"/>
                </a:solidFill>
                <a:effectLst/>
                <a:uLnTx/>
                <a:uFillTx/>
                <a:latin typeface="Arial" charset="0"/>
                <a:ea typeface="+mn-ea"/>
                <a:cs typeface="+mn-cs"/>
              </a:rPr>
              <a:t>Understanding and calibrating the models to fit </a:t>
            </a:r>
            <a:r>
              <a:rPr lang="en-US" sz="1600" b="1" i="1" dirty="0">
                <a:solidFill>
                  <a:srgbClr val="666666"/>
                </a:solidFill>
              </a:rPr>
              <a:t>XYZ’s</a:t>
            </a:r>
            <a:r>
              <a:rPr kumimoji="0" lang="en-US" sz="1600" b="1" i="1" u="none" strike="noStrike" kern="1200" cap="none" spc="0" normalizeH="0" baseline="0" noProof="0" dirty="0">
                <a:ln>
                  <a:noFill/>
                </a:ln>
                <a:solidFill>
                  <a:srgbClr val="666666"/>
                </a:solidFill>
                <a:effectLst/>
                <a:uLnTx/>
                <a:uFillTx/>
                <a:latin typeface="Arial" charset="0"/>
                <a:ea typeface="+mn-ea"/>
                <a:cs typeface="+mn-cs"/>
              </a:rPr>
              <a:t> v</a:t>
            </a:r>
            <a:r>
              <a:rPr kumimoji="0" lang="en-US" sz="1600" b="1" i="1" strike="noStrike" kern="1200" cap="none" spc="0" normalizeH="0" baseline="0" noProof="0" dirty="0">
                <a:ln>
                  <a:noFill/>
                </a:ln>
                <a:solidFill>
                  <a:srgbClr val="666666"/>
                </a:solidFill>
                <a:effectLst/>
                <a:uLnTx/>
                <a:uFillTx/>
                <a:latin typeface="Arial" charset="0"/>
                <a:ea typeface="+mn-ea"/>
                <a:cs typeface="+mn-cs"/>
              </a:rPr>
              <a:t>iew of risk is </a:t>
            </a:r>
            <a:r>
              <a:rPr kumimoji="0" lang="en-US" sz="1600" b="1" i="1" u="none" strike="noStrike" kern="1200" cap="none" spc="0" normalizeH="0" baseline="0" noProof="0" dirty="0">
                <a:ln>
                  <a:noFill/>
                </a:ln>
                <a:solidFill>
                  <a:srgbClr val="666666"/>
                </a:solidFill>
                <a:effectLst/>
                <a:uLnTx/>
                <a:uFillTx/>
                <a:latin typeface="Arial" charset="0"/>
                <a:ea typeface="+mn-ea"/>
                <a:cs typeface="+mn-cs"/>
              </a:rPr>
              <a:t>critical</a:t>
            </a:r>
          </a:p>
        </p:txBody>
      </p:sp>
      <p:pic>
        <p:nvPicPr>
          <p:cNvPr id="24" name="Picture 23">
            <a:extLst>
              <a:ext uri="{FF2B5EF4-FFF2-40B4-BE49-F238E27FC236}">
                <a16:creationId xmlns:a16="http://schemas.microsoft.com/office/drawing/2014/main" id="{5BE78081-0F57-4E54-9995-7B3B6F6471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601" y="3492879"/>
            <a:ext cx="4295526" cy="2764000"/>
          </a:xfrm>
          <a:prstGeom prst="rect">
            <a:avLst/>
          </a:prstGeom>
        </p:spPr>
      </p:pic>
      <p:pic>
        <p:nvPicPr>
          <p:cNvPr id="35" name="Picture 34">
            <a:extLst>
              <a:ext uri="{FF2B5EF4-FFF2-40B4-BE49-F238E27FC236}">
                <a16:creationId xmlns:a16="http://schemas.microsoft.com/office/drawing/2014/main" id="{303B139D-9761-44E9-BCDB-7EC69F2BC85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63" t="2275" r="551" b="1652"/>
          <a:stretch/>
        </p:blipFill>
        <p:spPr>
          <a:xfrm>
            <a:off x="6553518" y="3929270"/>
            <a:ext cx="5366216" cy="2186900"/>
          </a:xfrm>
          <a:prstGeom prst="rect">
            <a:avLst/>
          </a:prstGeom>
        </p:spPr>
      </p:pic>
      <p:sp>
        <p:nvSpPr>
          <p:cNvPr id="39" name="Content Placeholder 3">
            <a:extLst>
              <a:ext uri="{FF2B5EF4-FFF2-40B4-BE49-F238E27FC236}">
                <a16:creationId xmlns:a16="http://schemas.microsoft.com/office/drawing/2014/main" id="{F9B80F13-9A88-4DD3-B0EB-AC1A5BCFF325}"/>
              </a:ext>
            </a:extLst>
          </p:cNvPr>
          <p:cNvSpPr txBox="1">
            <a:spLocks/>
          </p:cNvSpPr>
          <p:nvPr/>
        </p:nvSpPr>
        <p:spPr>
          <a:xfrm>
            <a:off x="502920" y="1508760"/>
            <a:ext cx="6344570" cy="462135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sz="14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4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2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2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sz="1300" b="1" i="0" u="none" strike="noStrike" kern="0" cap="none" spc="0" normalizeH="0" baseline="0" noProof="0" dirty="0">
                <a:ln>
                  <a:noFill/>
                </a:ln>
                <a:solidFill>
                  <a:srgbClr val="666666"/>
                </a:solidFill>
                <a:effectLst/>
                <a:uLnTx/>
                <a:uFillTx/>
                <a:latin typeface="Arial"/>
                <a:ea typeface="+mn-ea"/>
                <a:cs typeface="+mn-cs"/>
              </a:rPr>
              <a:t>Understand </a:t>
            </a:r>
            <a:r>
              <a:rPr lang="en-US" sz="1300" kern="0" dirty="0">
                <a:latin typeface="Arial"/>
              </a:rPr>
              <a:t>how t</a:t>
            </a:r>
            <a:r>
              <a:rPr kumimoji="0" lang="en-US" sz="1300" b="1" i="0" u="none" strike="noStrike" kern="0" cap="none" spc="0" normalizeH="0" baseline="0" noProof="0" dirty="0">
                <a:ln>
                  <a:noFill/>
                </a:ln>
                <a:solidFill>
                  <a:srgbClr val="666666"/>
                </a:solidFill>
                <a:effectLst/>
                <a:uLnTx/>
                <a:uFillTx/>
                <a:latin typeface="Arial"/>
                <a:ea typeface="+mn-ea"/>
                <a:cs typeface="+mn-cs"/>
              </a:rPr>
              <a:t>he models behave and how they fit XYZ’s risk profile</a:t>
            </a:r>
          </a:p>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sz="1300" b="1" i="0" u="none" strike="noStrike" kern="0" cap="none" spc="0" normalizeH="0" baseline="0" noProof="0" dirty="0">
                <a:ln>
                  <a:noFill/>
                </a:ln>
                <a:solidFill>
                  <a:srgbClr val="666666"/>
                </a:solidFill>
                <a:effectLst/>
                <a:uLnTx/>
                <a:uFillTx/>
                <a:latin typeface="Arial"/>
                <a:ea typeface="+mn-ea"/>
                <a:cs typeface="+mn-cs"/>
              </a:rPr>
              <a:t>Each peril </a:t>
            </a:r>
            <a:r>
              <a:rPr lang="en-US" sz="1300" kern="0" dirty="0">
                <a:latin typeface="Arial"/>
              </a:rPr>
              <a:t>ha</a:t>
            </a:r>
            <a:r>
              <a:rPr kumimoji="0" lang="en-US" sz="1300" b="1" i="0" u="none" strike="noStrike" kern="0" cap="none" spc="0" normalizeH="0" baseline="0" noProof="0" dirty="0">
                <a:ln>
                  <a:noFill/>
                </a:ln>
                <a:solidFill>
                  <a:srgbClr val="666666"/>
                </a:solidFill>
                <a:effectLst/>
                <a:uLnTx/>
                <a:uFillTx/>
                <a:latin typeface="Arial"/>
                <a:ea typeface="+mn-ea"/>
                <a:cs typeface="+mn-cs"/>
              </a:rPr>
              <a:t>s unique challenges</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sz="1300" b="0" i="0" u="none" strike="noStrike" kern="0" cap="none" spc="0" normalizeH="0" baseline="0" noProof="0" dirty="0">
                <a:ln>
                  <a:noFill/>
                </a:ln>
                <a:solidFill>
                  <a:srgbClr val="666666"/>
                </a:solidFill>
                <a:effectLst/>
                <a:uLnTx/>
                <a:uFillTx/>
                <a:latin typeface="Arial"/>
                <a:ea typeface="+mn-ea"/>
                <a:cs typeface="+mn-cs"/>
              </a:rPr>
              <a:t>Wildfire</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sz="1300" b="0" i="0" u="none" strike="noStrike" kern="0" cap="none" spc="0" normalizeH="0" baseline="0" noProof="0" dirty="0">
                <a:ln>
                  <a:noFill/>
                </a:ln>
                <a:solidFill>
                  <a:srgbClr val="666666"/>
                </a:solidFill>
                <a:effectLst/>
                <a:uLnTx/>
                <a:uFillTx/>
                <a:latin typeface="Arial"/>
                <a:ea typeface="+mn-ea"/>
                <a:cs typeface="+mn-cs"/>
              </a:rPr>
              <a:t>Frequency / Severity of CS/WT</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sz="1300" b="0" i="0" u="none" strike="noStrike" kern="0" cap="none" spc="0" normalizeH="0" baseline="0" noProof="0" dirty="0">
                <a:ln>
                  <a:noFill/>
                </a:ln>
                <a:solidFill>
                  <a:srgbClr val="666666"/>
                </a:solidFill>
                <a:effectLst/>
                <a:uLnTx/>
                <a:uFillTx/>
                <a:latin typeface="Arial"/>
                <a:ea typeface="+mn-ea"/>
                <a:cs typeface="+mn-cs"/>
              </a:rPr>
              <a:t>Major Perils HU/EQ</a:t>
            </a:r>
          </a:p>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sz="1300" b="1" i="0" u="none" strike="noStrike" kern="0" cap="none" spc="0" normalizeH="0" baseline="0" noProof="0" dirty="0">
                <a:ln>
                  <a:noFill/>
                </a:ln>
                <a:solidFill>
                  <a:srgbClr val="666666"/>
                </a:solidFill>
                <a:effectLst/>
                <a:uLnTx/>
                <a:uFillTx/>
                <a:latin typeface="Arial"/>
                <a:ea typeface="+mn-ea"/>
                <a:cs typeface="+mn-cs"/>
              </a:rPr>
              <a:t>This understanding also allows us to structure &amp; market your program appropriately and ensure adequate primary pricing</a:t>
            </a:r>
          </a:p>
        </p:txBody>
      </p:sp>
      <p:sp>
        <p:nvSpPr>
          <p:cNvPr id="11" name="Rectangle 10">
            <a:extLst>
              <a:ext uri="{FF2B5EF4-FFF2-40B4-BE49-F238E27FC236}">
                <a16:creationId xmlns:a16="http://schemas.microsoft.com/office/drawing/2014/main" id="{161CE997-1A4D-43A8-820E-FCCEADF18EA5}"/>
              </a:ext>
            </a:extLst>
          </p:cNvPr>
          <p:cNvSpPr/>
          <p:nvPr/>
        </p:nvSpPr>
        <p:spPr bwMode="auto">
          <a:xfrm>
            <a:off x="1822311" y="4385770"/>
            <a:ext cx="306034" cy="179010"/>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a:pPr>
            <a:r>
              <a:rPr kumimoji="0" lang="en-US" sz="800" b="0" i="0" u="none" strike="noStrike" kern="1200" cap="none" spc="0" normalizeH="0" baseline="0" noProof="0" dirty="0">
                <a:ln>
                  <a:noFill/>
                </a:ln>
                <a:solidFill>
                  <a:srgbClr val="000000"/>
                </a:solidFill>
                <a:effectLst/>
                <a:uLnTx/>
                <a:uFillTx/>
                <a:latin typeface="Arial" charset="0"/>
                <a:ea typeface="+mn-ea"/>
                <a:cs typeface="+mn-cs"/>
              </a:rPr>
              <a:t>46</a:t>
            </a:r>
          </a:p>
        </p:txBody>
      </p:sp>
      <p:sp>
        <p:nvSpPr>
          <p:cNvPr id="3" name="TextBox 2">
            <a:extLst>
              <a:ext uri="{FF2B5EF4-FFF2-40B4-BE49-F238E27FC236}">
                <a16:creationId xmlns:a16="http://schemas.microsoft.com/office/drawing/2014/main" id="{73E21099-F466-4E2F-A664-FD80375851E2}"/>
              </a:ext>
            </a:extLst>
          </p:cNvPr>
          <p:cNvSpPr txBox="1"/>
          <p:nvPr/>
        </p:nvSpPr>
        <p:spPr>
          <a:xfrm>
            <a:off x="214028" y="6290876"/>
            <a:ext cx="1342035" cy="246221"/>
          </a:xfrm>
          <a:prstGeom prst="rect">
            <a:avLst/>
          </a:prstGeom>
          <a:noFill/>
        </p:spPr>
        <p:txBody>
          <a:bodyPr wrap="none" rtlCol="0">
            <a:spAutoFit/>
          </a:bodyPr>
          <a:lstStyle/>
          <a:p>
            <a:r>
              <a:rPr lang="en-US" sz="1000" dirty="0"/>
              <a:t>* Illustrative Sample</a:t>
            </a:r>
          </a:p>
        </p:txBody>
      </p:sp>
      <p:sp>
        <p:nvSpPr>
          <p:cNvPr id="13" name="TextBox 12">
            <a:extLst>
              <a:ext uri="{FF2B5EF4-FFF2-40B4-BE49-F238E27FC236}">
                <a16:creationId xmlns:a16="http://schemas.microsoft.com/office/drawing/2014/main" id="{1F20A4B0-A9E7-4875-9FE1-0F7A50DEE9CA}"/>
              </a:ext>
            </a:extLst>
          </p:cNvPr>
          <p:cNvSpPr txBox="1"/>
          <p:nvPr/>
        </p:nvSpPr>
        <p:spPr>
          <a:xfrm>
            <a:off x="7873735" y="1445722"/>
            <a:ext cx="2725782" cy="276999"/>
          </a:xfrm>
          <a:prstGeom prst="rect">
            <a:avLst/>
          </a:prstGeom>
          <a:noFill/>
        </p:spPr>
        <p:txBody>
          <a:bodyPr wrap="square" rtlCol="0">
            <a:spAutoFit/>
          </a:bodyPr>
          <a:lstStyle/>
          <a:p>
            <a:pPr algn="ctr"/>
            <a:r>
              <a:rPr lang="en-US" sz="1200" dirty="0"/>
              <a:t>Geographic Adjustments</a:t>
            </a:r>
          </a:p>
        </p:txBody>
      </p:sp>
      <p:pic>
        <p:nvPicPr>
          <p:cNvPr id="14" name="Picture 13">
            <a:extLst>
              <a:ext uri="{FF2B5EF4-FFF2-40B4-BE49-F238E27FC236}">
                <a16:creationId xmlns:a16="http://schemas.microsoft.com/office/drawing/2014/main" id="{40894163-46B2-477D-8100-9106373EE1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0070" y="1683927"/>
            <a:ext cx="4867084" cy="2135509"/>
          </a:xfrm>
          <a:prstGeom prst="rect">
            <a:avLst/>
          </a:prstGeom>
        </p:spPr>
      </p:pic>
      <p:sp>
        <p:nvSpPr>
          <p:cNvPr id="12" name="Rectangle 8">
            <a:extLst>
              <a:ext uri="{FF2B5EF4-FFF2-40B4-BE49-F238E27FC236}">
                <a16:creationId xmlns:a16="http://schemas.microsoft.com/office/drawing/2014/main" id="{EE770B06-E1FB-4CDA-A71A-DE8A3EFDF84C}"/>
              </a:ext>
            </a:extLst>
          </p:cNvPr>
          <p:cNvSpPr>
            <a:spLocks noGrp="1" noChangeArrowheads="1"/>
          </p:cNvSpPr>
          <p:nvPr>
            <p:ph type="title"/>
          </p:nvPr>
        </p:nvSpPr>
        <p:spPr>
          <a:xfrm>
            <a:off x="495302" y="228552"/>
            <a:ext cx="11165416" cy="417512"/>
          </a:xfrm>
        </p:spPr>
        <p:txBody>
          <a:bodyPr/>
          <a:lstStyle/>
          <a:p>
            <a:r>
              <a:rPr lang="en-US" altLang="en-US" sz="2400" dirty="0"/>
              <a:t>Understand Your Risk:  </a:t>
            </a:r>
            <a:r>
              <a:rPr lang="en-US" altLang="en-US" sz="2400" dirty="0">
                <a:solidFill>
                  <a:schemeClr val="tx2">
                    <a:lumMod val="75000"/>
                  </a:schemeClr>
                </a:solidFill>
              </a:rPr>
              <a:t>Calibrating the Models</a:t>
            </a:r>
          </a:p>
        </p:txBody>
      </p:sp>
    </p:spTree>
    <p:extLst>
      <p:ext uri="{BB962C8B-B14F-4D97-AF65-F5344CB8AC3E}">
        <p14:creationId xmlns:p14="http://schemas.microsoft.com/office/powerpoint/2010/main" val="328193943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41F89-BD07-4B50-BCF5-2E5DBF448C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9135" y="1163747"/>
            <a:ext cx="5542298" cy="3117543"/>
          </a:xfrm>
          <a:prstGeom prst="rect">
            <a:avLst/>
          </a:prstGeom>
          <a:ln>
            <a:solidFill>
              <a:schemeClr val="tx1"/>
            </a:solidFill>
          </a:ln>
        </p:spPr>
      </p:pic>
      <p:pic>
        <p:nvPicPr>
          <p:cNvPr id="5" name="Picture 4">
            <a:extLst>
              <a:ext uri="{FF2B5EF4-FFF2-40B4-BE49-F238E27FC236}">
                <a16:creationId xmlns:a16="http://schemas.microsoft.com/office/drawing/2014/main" id="{D7FB8B42-31BF-43F1-9527-8737F2CA00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0568" y="1163746"/>
            <a:ext cx="5542298" cy="3117543"/>
          </a:xfrm>
          <a:prstGeom prst="rect">
            <a:avLst/>
          </a:prstGeom>
          <a:ln>
            <a:solidFill>
              <a:schemeClr val="tx1"/>
            </a:solidFill>
          </a:ln>
        </p:spPr>
      </p:pic>
      <p:sp>
        <p:nvSpPr>
          <p:cNvPr id="6" name="Isosceles Triangle 5">
            <a:extLst>
              <a:ext uri="{FF2B5EF4-FFF2-40B4-BE49-F238E27FC236}">
                <a16:creationId xmlns:a16="http://schemas.microsoft.com/office/drawing/2014/main" id="{AF4BD399-8C7C-4FB6-BCE5-84B50388E9D6}"/>
              </a:ext>
            </a:extLst>
          </p:cNvPr>
          <p:cNvSpPr/>
          <p:nvPr/>
        </p:nvSpPr>
        <p:spPr bwMode="auto">
          <a:xfrm rot="10800000">
            <a:off x="2464525" y="4483804"/>
            <a:ext cx="7262949" cy="417512"/>
          </a:xfrm>
          <a:prstGeom prst="triangl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8EBDD02F-6A0E-46B2-93FD-323D4D7E6D7D}"/>
              </a:ext>
            </a:extLst>
          </p:cNvPr>
          <p:cNvSpPr/>
          <p:nvPr/>
        </p:nvSpPr>
        <p:spPr bwMode="auto">
          <a:xfrm>
            <a:off x="369135" y="5094514"/>
            <a:ext cx="11453732" cy="766355"/>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800" b="1" i="0" u="none" strike="noStrike" cap="none" normalizeH="0" baseline="0" dirty="0">
                <a:ln>
                  <a:noFill/>
                </a:ln>
                <a:solidFill>
                  <a:schemeClr val="bg1"/>
                </a:solidFill>
                <a:effectLst/>
                <a:latin typeface="Arial" charset="0"/>
              </a:rPr>
              <a:t>Considerations of history (both long term and short term), observed frequency, model output is critical for creating a view of risk in low severity high frequency perils</a:t>
            </a:r>
          </a:p>
        </p:txBody>
      </p:sp>
      <p:sp>
        <p:nvSpPr>
          <p:cNvPr id="9" name="Rectangle 8">
            <a:extLst>
              <a:ext uri="{FF2B5EF4-FFF2-40B4-BE49-F238E27FC236}">
                <a16:creationId xmlns:a16="http://schemas.microsoft.com/office/drawing/2014/main" id="{C152AB40-87E3-4916-BF79-F13FF38237FE}"/>
              </a:ext>
            </a:extLst>
          </p:cNvPr>
          <p:cNvSpPr>
            <a:spLocks noGrp="1" noChangeArrowheads="1"/>
          </p:cNvSpPr>
          <p:nvPr>
            <p:ph type="title"/>
          </p:nvPr>
        </p:nvSpPr>
        <p:spPr>
          <a:xfrm>
            <a:off x="495302" y="228552"/>
            <a:ext cx="11165416" cy="417512"/>
          </a:xfrm>
        </p:spPr>
        <p:txBody>
          <a:bodyPr/>
          <a:lstStyle/>
          <a:p>
            <a:r>
              <a:rPr lang="en-US" altLang="en-US" sz="2400" dirty="0"/>
              <a:t>Understand Your Risk:  </a:t>
            </a:r>
            <a:r>
              <a:rPr lang="en-US" altLang="en-US" sz="2400" dirty="0">
                <a:solidFill>
                  <a:schemeClr val="tx2">
                    <a:lumMod val="75000"/>
                  </a:schemeClr>
                </a:solidFill>
              </a:rPr>
              <a:t>Calibrating the Models</a:t>
            </a:r>
          </a:p>
        </p:txBody>
      </p:sp>
    </p:spTree>
    <p:extLst>
      <p:ext uri="{BB962C8B-B14F-4D97-AF65-F5344CB8AC3E}">
        <p14:creationId xmlns:p14="http://schemas.microsoft.com/office/powerpoint/2010/main" val="143542190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1D39-4751-4C65-85CD-526E139148DA}"/>
              </a:ext>
            </a:extLst>
          </p:cNvPr>
          <p:cNvSpPr>
            <a:spLocks noGrp="1"/>
          </p:cNvSpPr>
          <p:nvPr>
            <p:ph type="title"/>
          </p:nvPr>
        </p:nvSpPr>
        <p:spPr/>
        <p:txBody>
          <a:bodyPr/>
          <a:lstStyle/>
          <a:p>
            <a:r>
              <a:rPr lang="en-US" sz="2400" dirty="0"/>
              <a:t>Evaluate Reinsurance: </a:t>
            </a:r>
            <a:r>
              <a:rPr lang="en-US" sz="2400" dirty="0">
                <a:solidFill>
                  <a:schemeClr val="tx2">
                    <a:lumMod val="75000"/>
                  </a:schemeClr>
                </a:solidFill>
              </a:rPr>
              <a:t>Cost and Effectiveness</a:t>
            </a:r>
            <a:r>
              <a:rPr lang="en-US" sz="2400" dirty="0"/>
              <a:t>	</a:t>
            </a:r>
          </a:p>
        </p:txBody>
      </p:sp>
      <p:sp>
        <p:nvSpPr>
          <p:cNvPr id="16" name="Content Placeholder 2">
            <a:extLst>
              <a:ext uri="{FF2B5EF4-FFF2-40B4-BE49-F238E27FC236}">
                <a16:creationId xmlns:a16="http://schemas.microsoft.com/office/drawing/2014/main" id="{505BD104-3BAE-411F-9EDA-004C26D2B50A}"/>
              </a:ext>
            </a:extLst>
          </p:cNvPr>
          <p:cNvSpPr>
            <a:spLocks noGrp="1"/>
          </p:cNvSpPr>
          <p:nvPr>
            <p:ph idx="1"/>
          </p:nvPr>
        </p:nvSpPr>
        <p:spPr>
          <a:xfrm>
            <a:off x="395835" y="1287303"/>
            <a:ext cx="2887295" cy="4962495"/>
          </a:xfrm>
          <a:solidFill>
            <a:schemeClr val="tx2">
              <a:lumMod val="20000"/>
              <a:lumOff val="80000"/>
            </a:schemeClr>
          </a:solidFill>
          <a:ln>
            <a:solidFill>
              <a:schemeClr val="tx2">
                <a:lumMod val="20000"/>
                <a:lumOff val="80000"/>
              </a:schemeClr>
            </a:solidFill>
          </a:ln>
        </p:spPr>
        <p:txBody>
          <a:bodyPr anchor="t"/>
          <a:lstStyle/>
          <a:p>
            <a:pPr>
              <a:spcBef>
                <a:spcPts val="600"/>
              </a:spcBef>
            </a:pPr>
            <a:r>
              <a:rPr lang="en-US" sz="1200" b="0" dirty="0"/>
              <a:t>Structure saves +$55M and solves successfully all capital tolerances</a:t>
            </a:r>
          </a:p>
          <a:p>
            <a:pPr>
              <a:spcBef>
                <a:spcPts val="600"/>
              </a:spcBef>
            </a:pPr>
            <a:r>
              <a:rPr lang="en-US" sz="1200" b="0" dirty="0"/>
              <a:t>Limit efficiency is at the core of our proposal.  We utilize a combination of per event and aggregate solutions with less, but more effective, limit</a:t>
            </a:r>
          </a:p>
          <a:p>
            <a:pPr>
              <a:spcBef>
                <a:spcPts val="600"/>
              </a:spcBef>
            </a:pPr>
            <a:r>
              <a:rPr lang="en-US" sz="1200" b="0" dirty="0"/>
              <a:t>Each structural component is the result of thorough deconstruction and portfolio, its drivers and Liberty’s stated goals</a:t>
            </a:r>
          </a:p>
          <a:p>
            <a:pPr>
              <a:spcBef>
                <a:spcPts val="600"/>
              </a:spcBef>
            </a:pPr>
            <a:r>
              <a:rPr lang="en-US" sz="1200" b="0" dirty="0"/>
              <a:t>We include a hedge on Reinsurance (“non-subject”) business with a </a:t>
            </a:r>
            <a:r>
              <a:rPr lang="en-US" sz="1200" b="0" dirty="0" err="1"/>
              <a:t>Repli</a:t>
            </a:r>
            <a:r>
              <a:rPr lang="en-US" sz="1200" b="0" dirty="0"/>
              <a:t>-Cat program as well as coverage in the ventilated Middle Agg Layer</a:t>
            </a:r>
          </a:p>
          <a:p>
            <a:pPr>
              <a:spcBef>
                <a:spcPts val="600"/>
              </a:spcBef>
            </a:pPr>
            <a:r>
              <a:rPr lang="en-US" sz="1200" b="0" dirty="0"/>
              <a:t>Aggregate coverage is far more valuable than models suggest; history is a key component and included in our analysis - resulting in $200m of increased as if recoveries</a:t>
            </a:r>
          </a:p>
          <a:p>
            <a:pPr>
              <a:spcBef>
                <a:spcPts val="600"/>
              </a:spcBef>
            </a:pPr>
            <a:r>
              <a:rPr lang="en-US" sz="1200" b="0" dirty="0"/>
              <a:t>Have Incorporated earnings protection that also provides benefit on stated risk tolerances</a:t>
            </a:r>
          </a:p>
          <a:p>
            <a:pPr>
              <a:spcBef>
                <a:spcPts val="600"/>
              </a:spcBef>
            </a:pPr>
            <a:endParaRPr lang="en-US" sz="1200" b="0" dirty="0"/>
          </a:p>
        </p:txBody>
      </p:sp>
      <p:sp>
        <p:nvSpPr>
          <p:cNvPr id="17" name="TextBox 16">
            <a:extLst>
              <a:ext uri="{FF2B5EF4-FFF2-40B4-BE49-F238E27FC236}">
                <a16:creationId xmlns:a16="http://schemas.microsoft.com/office/drawing/2014/main" id="{2C3F5AFD-AD0E-434B-8404-E415B4323642}"/>
              </a:ext>
            </a:extLst>
          </p:cNvPr>
          <p:cNvSpPr txBox="1"/>
          <p:nvPr/>
        </p:nvSpPr>
        <p:spPr>
          <a:xfrm>
            <a:off x="395836" y="906910"/>
            <a:ext cx="2887294" cy="338554"/>
          </a:xfrm>
          <a:prstGeom prst="rect">
            <a:avLst/>
          </a:prstGeom>
          <a:solidFill>
            <a:schemeClr val="tx2"/>
          </a:solidFill>
        </p:spPr>
        <p:txBody>
          <a:bodyPr wrap="square" rtlCol="0" anchor="ctr">
            <a:spAutoFit/>
          </a:bodyPr>
          <a:lstStyle/>
          <a:p>
            <a:pPr algn="ctr"/>
            <a:r>
              <a:rPr lang="en-US" sz="1600" dirty="0">
                <a:solidFill>
                  <a:schemeClr val="bg1"/>
                </a:solidFill>
              </a:rPr>
              <a:t>Outcome</a:t>
            </a:r>
          </a:p>
        </p:txBody>
      </p:sp>
      <p:sp>
        <p:nvSpPr>
          <p:cNvPr id="14" name="TextBox 13">
            <a:extLst>
              <a:ext uri="{FF2B5EF4-FFF2-40B4-BE49-F238E27FC236}">
                <a16:creationId xmlns:a16="http://schemas.microsoft.com/office/drawing/2014/main" id="{163DC309-5CF0-4311-8488-365AFD0ADE6E}"/>
              </a:ext>
            </a:extLst>
          </p:cNvPr>
          <p:cNvSpPr txBox="1"/>
          <p:nvPr/>
        </p:nvSpPr>
        <p:spPr>
          <a:xfrm>
            <a:off x="3567790" y="906910"/>
            <a:ext cx="7701110" cy="338554"/>
          </a:xfrm>
          <a:prstGeom prst="rect">
            <a:avLst/>
          </a:prstGeom>
          <a:solidFill>
            <a:schemeClr val="tx2"/>
          </a:solidFill>
        </p:spPr>
        <p:txBody>
          <a:bodyPr wrap="square" rtlCol="0" anchor="ctr">
            <a:spAutoFit/>
          </a:bodyPr>
          <a:lstStyle/>
          <a:p>
            <a:pPr algn="ctr"/>
            <a:r>
              <a:rPr lang="en-US" sz="1600" dirty="0">
                <a:solidFill>
                  <a:schemeClr val="bg1"/>
                </a:solidFill>
              </a:rPr>
              <a:t>Focus: Benefit of Reinsurance</a:t>
            </a:r>
          </a:p>
        </p:txBody>
      </p:sp>
      <p:pic>
        <p:nvPicPr>
          <p:cNvPr id="15" name="Picture 14">
            <a:extLst>
              <a:ext uri="{FF2B5EF4-FFF2-40B4-BE49-F238E27FC236}">
                <a16:creationId xmlns:a16="http://schemas.microsoft.com/office/drawing/2014/main" id="{1077C25A-398B-4BD3-A3D7-8C123ADCB3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67790" y="1357037"/>
            <a:ext cx="5143090" cy="2006948"/>
          </a:xfrm>
          <a:prstGeom prst="rect">
            <a:avLst/>
          </a:prstGeom>
        </p:spPr>
      </p:pic>
      <p:pic>
        <p:nvPicPr>
          <p:cNvPr id="18" name="Picture 17">
            <a:extLst>
              <a:ext uri="{FF2B5EF4-FFF2-40B4-BE49-F238E27FC236}">
                <a16:creationId xmlns:a16="http://schemas.microsoft.com/office/drawing/2014/main" id="{B6E0CB76-46C1-472D-B104-2871458398D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10880" y="658001"/>
            <a:ext cx="3184805" cy="5672030"/>
          </a:xfrm>
          <a:prstGeom prst="rect">
            <a:avLst/>
          </a:prstGeom>
        </p:spPr>
      </p:pic>
      <p:pic>
        <p:nvPicPr>
          <p:cNvPr id="21" name="Picture 20">
            <a:extLst>
              <a:ext uri="{FF2B5EF4-FFF2-40B4-BE49-F238E27FC236}">
                <a16:creationId xmlns:a16="http://schemas.microsoft.com/office/drawing/2014/main" id="{1590EDD0-70DC-4F2D-86E2-E1D1D05A1240}"/>
              </a:ext>
            </a:extLst>
          </p:cNvPr>
          <p:cNvPicPr>
            <a:picLocks noChangeAspect="1"/>
          </p:cNvPicPr>
          <p:nvPr/>
        </p:nvPicPr>
        <p:blipFill>
          <a:blip r:embed="rId4"/>
          <a:stretch>
            <a:fillRect/>
          </a:stretch>
        </p:blipFill>
        <p:spPr>
          <a:xfrm>
            <a:off x="3576322" y="5669126"/>
            <a:ext cx="4444057" cy="847472"/>
          </a:xfrm>
          <a:prstGeom prst="rect">
            <a:avLst/>
          </a:prstGeom>
        </p:spPr>
      </p:pic>
      <p:pic>
        <p:nvPicPr>
          <p:cNvPr id="22" name="Picture 21">
            <a:extLst>
              <a:ext uri="{FF2B5EF4-FFF2-40B4-BE49-F238E27FC236}">
                <a16:creationId xmlns:a16="http://schemas.microsoft.com/office/drawing/2014/main" id="{D78337D8-FECE-4670-BEA2-17AE714C1848}"/>
              </a:ext>
            </a:extLst>
          </p:cNvPr>
          <p:cNvPicPr>
            <a:picLocks noChangeAspect="1"/>
          </p:cNvPicPr>
          <p:nvPr/>
        </p:nvPicPr>
        <p:blipFill>
          <a:blip r:embed="rId5"/>
          <a:stretch>
            <a:fillRect/>
          </a:stretch>
        </p:blipFill>
        <p:spPr>
          <a:xfrm>
            <a:off x="3567790" y="3372656"/>
            <a:ext cx="4953839" cy="2236513"/>
          </a:xfrm>
          <a:prstGeom prst="rect">
            <a:avLst/>
          </a:prstGeom>
        </p:spPr>
      </p:pic>
    </p:spTree>
    <p:extLst>
      <p:ext uri="{BB962C8B-B14F-4D97-AF65-F5344CB8AC3E}">
        <p14:creationId xmlns:p14="http://schemas.microsoft.com/office/powerpoint/2010/main" val="65031330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80110" y="2492451"/>
            <a:ext cx="6740525" cy="708660"/>
          </a:xfrm>
          <a:prstGeom prst="rect">
            <a:avLst/>
          </a:prstGeom>
        </p:spPr>
        <p:txBody>
          <a:bodyPr vert="horz" wrap="square" lIns="0" tIns="36195" rIns="0" bIns="0" rtlCol="0">
            <a:spAutoFit/>
          </a:bodyPr>
          <a:lstStyle/>
          <a:p>
            <a:pPr marL="355600" marR="5080" lvl="0" indent="-342900" algn="l" defTabSz="457200" rtl="0" eaLnBrk="1" fontAlgn="auto" latinLnBrk="0" hangingPunct="1">
              <a:lnSpc>
                <a:spcPct val="90100"/>
              </a:lnSpc>
              <a:spcBef>
                <a:spcPts val="285"/>
              </a:spcBef>
              <a:spcAft>
                <a:spcPts val="0"/>
              </a:spcAft>
              <a:buClr>
                <a:srgbClr val="F7AF41"/>
              </a:buClr>
              <a:buSzPct val="68750"/>
              <a:buFont typeface="Wingdings"/>
              <a:buChar char=""/>
              <a:tabLst>
                <a:tab pos="354965" algn="l"/>
                <a:tab pos="355600" algn="l"/>
              </a:tabLst>
              <a:defRPr/>
            </a:pPr>
            <a:r>
              <a:rPr kumimoji="0" sz="1600" b="1" i="0" u="none" strike="noStrike" kern="1200" cap="none" spc="0" normalizeH="0" baseline="0" noProof="0" dirty="0">
                <a:ln>
                  <a:noFill/>
                </a:ln>
                <a:solidFill>
                  <a:srgbClr val="666666"/>
                </a:solidFill>
                <a:effectLst/>
                <a:uLnTx/>
                <a:uFillTx/>
                <a:latin typeface="Arial"/>
                <a:ea typeface="+mn-ea"/>
                <a:cs typeface="Arial"/>
              </a:rPr>
              <a:t>AIR</a:t>
            </a:r>
            <a:r>
              <a:rPr kumimoji="0" sz="1600" b="1" i="0" u="none" strike="noStrike" kern="1200" cap="none" spc="-2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Model</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View</a:t>
            </a:r>
            <a:r>
              <a:rPr kumimoji="0" sz="1600" b="1" i="0" u="none" strike="noStrike" kern="1200" cap="none" spc="-7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for</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Illustrative</a:t>
            </a:r>
            <a:r>
              <a:rPr kumimoji="0" sz="1600" b="1" i="0" u="none" strike="noStrike" kern="1200" cap="none" spc="-2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Purposes.</a:t>
            </a:r>
            <a:r>
              <a:rPr kumimoji="0" sz="1600" b="1" i="0" u="none" strike="noStrike" kern="1200" cap="none" spc="-6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Customizable</a:t>
            </a:r>
            <a:r>
              <a:rPr kumimoji="0" sz="1600" b="1" i="0" u="none" strike="noStrike" kern="1200" cap="none" spc="-3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to</a:t>
            </a:r>
            <a:r>
              <a:rPr kumimoji="0" sz="1600" b="1" i="0" u="none" strike="noStrike" kern="1200" cap="none" spc="-75" normalizeH="0" baseline="0" noProof="0" dirty="0">
                <a:ln>
                  <a:noFill/>
                </a:ln>
                <a:solidFill>
                  <a:srgbClr val="666666"/>
                </a:solidFill>
                <a:effectLst/>
                <a:uLnTx/>
                <a:uFillTx/>
                <a:latin typeface="Arial"/>
                <a:ea typeface="+mn-ea"/>
                <a:cs typeface="Arial"/>
              </a:rPr>
              <a:t> </a:t>
            </a:r>
            <a:r>
              <a:rPr kumimoji="0" sz="1600" b="1" i="0" u="none" strike="noStrike" kern="1200" cap="none" spc="-10" normalizeH="0" baseline="0" noProof="0" dirty="0">
                <a:ln>
                  <a:noFill/>
                </a:ln>
                <a:solidFill>
                  <a:srgbClr val="666666"/>
                </a:solidFill>
                <a:effectLst/>
                <a:uLnTx/>
                <a:uFillTx/>
                <a:latin typeface="Arial"/>
                <a:ea typeface="+mn-ea"/>
                <a:cs typeface="Arial"/>
              </a:rPr>
              <a:t>Client’s </a:t>
            </a:r>
            <a:r>
              <a:rPr kumimoji="0" sz="1600" b="1" i="0" u="none" strike="noStrike" kern="1200" cap="none" spc="0" normalizeH="0" baseline="0" noProof="0" dirty="0">
                <a:ln>
                  <a:noFill/>
                </a:ln>
                <a:solidFill>
                  <a:srgbClr val="666666"/>
                </a:solidFill>
                <a:effectLst/>
                <a:uLnTx/>
                <a:uFillTx/>
                <a:latin typeface="Arial"/>
                <a:ea typeface="+mn-ea"/>
                <a:cs typeface="Arial"/>
              </a:rPr>
              <a:t>View</a:t>
            </a:r>
            <a:r>
              <a:rPr kumimoji="0" sz="1600" b="1" i="0" u="none" strike="noStrike" kern="1200" cap="none" spc="-3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of</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Risk</a:t>
            </a:r>
            <a:r>
              <a:rPr kumimoji="0" sz="1600" b="1" i="0" u="none" strike="noStrike" kern="1200" cap="none" spc="-3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and</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Granularity</a:t>
            </a:r>
            <a:r>
              <a:rPr kumimoji="0" sz="1600" b="1" i="0" u="none" strike="noStrike" kern="1200" cap="none" spc="-1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of</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10" normalizeH="0" baseline="0" noProof="0" dirty="0">
                <a:ln>
                  <a:noFill/>
                </a:ln>
                <a:solidFill>
                  <a:srgbClr val="666666"/>
                </a:solidFill>
                <a:effectLst/>
                <a:uLnTx/>
                <a:uFillTx/>
                <a:latin typeface="Arial"/>
                <a:ea typeface="+mn-ea"/>
                <a:cs typeface="Arial"/>
              </a:rPr>
              <a:t>Non-</a:t>
            </a:r>
            <a:r>
              <a:rPr kumimoji="0" sz="1600" b="1" i="0" u="none" strike="noStrike" kern="1200" cap="none" spc="0" normalizeH="0" baseline="0" noProof="0" dirty="0">
                <a:ln>
                  <a:noFill/>
                </a:ln>
                <a:solidFill>
                  <a:srgbClr val="666666"/>
                </a:solidFill>
                <a:effectLst/>
                <a:uLnTx/>
                <a:uFillTx/>
                <a:latin typeface="Arial"/>
                <a:ea typeface="+mn-ea"/>
                <a:cs typeface="Arial"/>
              </a:rPr>
              <a:t>Cat</a:t>
            </a:r>
            <a:r>
              <a:rPr kumimoji="0" sz="1600" b="1" i="0" u="none" strike="noStrike" kern="1200" cap="none" spc="-1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and</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Expense</a:t>
            </a:r>
            <a:r>
              <a:rPr kumimoji="0" sz="1600" b="1" i="0" u="none" strike="noStrike" kern="1200" cap="none" spc="-50" normalizeH="0" baseline="0" noProof="0" dirty="0">
                <a:ln>
                  <a:noFill/>
                </a:ln>
                <a:solidFill>
                  <a:srgbClr val="666666"/>
                </a:solidFill>
                <a:effectLst/>
                <a:uLnTx/>
                <a:uFillTx/>
                <a:latin typeface="Arial"/>
                <a:ea typeface="+mn-ea"/>
                <a:cs typeface="Arial"/>
              </a:rPr>
              <a:t> </a:t>
            </a:r>
            <a:r>
              <a:rPr kumimoji="0" sz="1600" b="1" i="0" u="none" strike="noStrike" kern="1200" cap="none" spc="-20" normalizeH="0" baseline="0" noProof="0" dirty="0">
                <a:ln>
                  <a:noFill/>
                </a:ln>
                <a:solidFill>
                  <a:srgbClr val="666666"/>
                </a:solidFill>
                <a:effectLst/>
                <a:uLnTx/>
                <a:uFillTx/>
                <a:latin typeface="Arial"/>
                <a:ea typeface="+mn-ea"/>
                <a:cs typeface="Arial"/>
              </a:rPr>
              <a:t>Data </a:t>
            </a:r>
            <a:r>
              <a:rPr kumimoji="0" sz="1600" b="1" i="0" u="none" strike="noStrike" kern="1200" cap="none" spc="-10" normalizeH="0" baseline="0" noProof="0" dirty="0">
                <a:ln>
                  <a:noFill/>
                </a:ln>
                <a:solidFill>
                  <a:srgbClr val="666666"/>
                </a:solidFill>
                <a:effectLst/>
                <a:uLnTx/>
                <a:uFillTx/>
                <a:latin typeface="Arial"/>
                <a:ea typeface="+mn-ea"/>
                <a:cs typeface="Arial"/>
              </a:rPr>
              <a:t>Available.</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
        <p:nvSpPr>
          <p:cNvPr id="8" name="object 8"/>
          <p:cNvSpPr txBox="1"/>
          <p:nvPr/>
        </p:nvSpPr>
        <p:spPr>
          <a:xfrm>
            <a:off x="680110" y="3358642"/>
            <a:ext cx="6795770" cy="269240"/>
          </a:xfrm>
          <a:prstGeom prst="rect">
            <a:avLst/>
          </a:prstGeom>
        </p:spPr>
        <p:txBody>
          <a:bodyPr vert="horz" wrap="square" lIns="0" tIns="12065" rIns="0" bIns="0" rtlCol="0">
            <a:spAutoFit/>
          </a:bodyPr>
          <a:lstStyle/>
          <a:p>
            <a:pPr marL="355600" marR="0" lvl="0" indent="-342900" algn="l" defTabSz="457200" rtl="0" eaLnBrk="1" fontAlgn="auto" latinLnBrk="0" hangingPunct="1">
              <a:lnSpc>
                <a:spcPct val="100000"/>
              </a:lnSpc>
              <a:spcBef>
                <a:spcPts val="95"/>
              </a:spcBef>
              <a:spcAft>
                <a:spcPts val="0"/>
              </a:spcAft>
              <a:buClr>
                <a:srgbClr val="F7AF41"/>
              </a:buClr>
              <a:buSzPct val="68750"/>
              <a:buFont typeface="Wingdings"/>
              <a:buChar char=""/>
              <a:tabLst>
                <a:tab pos="354965" algn="l"/>
                <a:tab pos="355600" algn="l"/>
              </a:tabLst>
              <a:defRPr/>
            </a:pPr>
            <a:r>
              <a:rPr kumimoji="0" sz="1600" b="1" i="0" u="none" strike="noStrike" kern="1200" cap="none" spc="0" normalizeH="0" baseline="0" noProof="0" dirty="0">
                <a:ln>
                  <a:noFill/>
                </a:ln>
                <a:solidFill>
                  <a:srgbClr val="666666"/>
                </a:solidFill>
                <a:effectLst/>
                <a:uLnTx/>
                <a:uFillTx/>
                <a:latin typeface="Arial"/>
                <a:ea typeface="+mn-ea"/>
                <a:cs typeface="Arial"/>
              </a:rPr>
              <a:t>Reinsurance</a:t>
            </a:r>
            <a:r>
              <a:rPr kumimoji="0" sz="1600" b="1" i="0" u="none" strike="noStrike" kern="1200" cap="none" spc="-6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Cost</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Ratio</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a:t>
            </a:r>
            <a:r>
              <a:rPr kumimoji="0" sz="1600" b="1" i="0" u="none" strike="noStrike" kern="1200" cap="none" spc="-7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Private</a:t>
            </a:r>
            <a:r>
              <a:rPr kumimoji="0" sz="1600" b="1" i="0" u="none" strike="noStrike" kern="1200" cap="none" spc="-2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Reinsurance</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Cost</a:t>
            </a:r>
            <a:r>
              <a:rPr kumimoji="0" sz="1600" b="1" i="0" u="none" strike="noStrike" kern="1200" cap="none" spc="-7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Over</a:t>
            </a:r>
            <a:r>
              <a:rPr kumimoji="0" sz="1600" b="1" i="0" u="none" strike="noStrike" kern="1200" cap="none" spc="-15" normalizeH="0" baseline="0" noProof="0" dirty="0">
                <a:ln>
                  <a:noFill/>
                </a:ln>
                <a:solidFill>
                  <a:srgbClr val="666666"/>
                </a:solidFill>
                <a:effectLst/>
                <a:uLnTx/>
                <a:uFillTx/>
                <a:latin typeface="Arial"/>
                <a:ea typeface="+mn-ea"/>
                <a:cs typeface="Arial"/>
              </a:rPr>
              <a:t> </a:t>
            </a:r>
            <a:r>
              <a:rPr kumimoji="0" sz="1600" b="1" i="0" u="none" strike="noStrike" kern="1200" cap="none" spc="-10" normalizeH="0" baseline="0" noProof="0" dirty="0">
                <a:ln>
                  <a:noFill/>
                </a:ln>
                <a:solidFill>
                  <a:srgbClr val="666666"/>
                </a:solidFill>
                <a:effectLst/>
                <a:uLnTx/>
                <a:uFillTx/>
                <a:latin typeface="Arial"/>
                <a:ea typeface="+mn-ea"/>
                <a:cs typeface="Arial"/>
              </a:rPr>
              <a:t>Premium</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680110" y="3785361"/>
            <a:ext cx="6493510" cy="488315"/>
          </a:xfrm>
          <a:prstGeom prst="rect">
            <a:avLst/>
          </a:prstGeom>
        </p:spPr>
        <p:txBody>
          <a:bodyPr vert="horz" wrap="square" lIns="0" tIns="12065" rIns="0" bIns="0" rtlCol="0">
            <a:spAutoFit/>
          </a:bodyPr>
          <a:lstStyle/>
          <a:p>
            <a:pPr marL="342265" marR="0" lvl="0" indent="-342265" algn="ctr" defTabSz="457200" rtl="0" eaLnBrk="1" fontAlgn="auto" latinLnBrk="0" hangingPunct="1">
              <a:lnSpc>
                <a:spcPts val="1825"/>
              </a:lnSpc>
              <a:spcBef>
                <a:spcPts val="95"/>
              </a:spcBef>
              <a:spcAft>
                <a:spcPts val="0"/>
              </a:spcAft>
              <a:buClr>
                <a:srgbClr val="F7AF41"/>
              </a:buClr>
              <a:buSzPct val="68750"/>
              <a:buFont typeface="Wingdings"/>
              <a:buChar char=""/>
              <a:tabLst>
                <a:tab pos="342265" algn="l"/>
                <a:tab pos="342900" algn="l"/>
              </a:tabLst>
              <a:defRPr/>
            </a:pPr>
            <a:r>
              <a:rPr kumimoji="0" sz="1600" b="1" i="0" u="none" strike="noStrike" kern="1200" cap="none" spc="0" normalizeH="0" baseline="0" noProof="0" dirty="0">
                <a:ln>
                  <a:noFill/>
                </a:ln>
                <a:solidFill>
                  <a:srgbClr val="666666"/>
                </a:solidFill>
                <a:effectLst/>
                <a:uLnTx/>
                <a:uFillTx/>
                <a:latin typeface="Arial"/>
                <a:ea typeface="+mn-ea"/>
                <a:cs typeface="Arial"/>
              </a:rPr>
              <a:t>CAT</a:t>
            </a:r>
            <a:r>
              <a:rPr kumimoji="0" sz="1600" b="1" i="0" u="none" strike="noStrike" kern="1200" cap="none" spc="-1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Cost</a:t>
            </a:r>
            <a:r>
              <a:rPr kumimoji="0" sz="1600" b="1" i="0" u="none" strike="noStrike" kern="1200" cap="none" spc="-3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Ratio</a:t>
            </a:r>
            <a:r>
              <a:rPr kumimoji="0" sz="1600" b="1" i="0" u="none" strike="noStrike" kern="1200" cap="none" spc="-3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(Private</a:t>
            </a:r>
            <a:r>
              <a:rPr kumimoji="0" sz="1600" b="1" i="0" u="none" strike="noStrike" kern="1200" cap="none" spc="-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Reinsurance</a:t>
            </a:r>
            <a:r>
              <a:rPr kumimoji="0" sz="1600" b="1" i="0" u="none" strike="noStrike" kern="1200" cap="none" spc="-3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Cost</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Net</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of</a:t>
            </a:r>
            <a:r>
              <a:rPr kumimoji="0" sz="1600" b="1" i="0" u="none" strike="noStrike" kern="1200" cap="none" spc="-5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CAT </a:t>
            </a:r>
            <a:r>
              <a:rPr kumimoji="0" sz="1600" b="1" i="0" u="none" strike="noStrike" kern="1200" cap="none" spc="-10" normalizeH="0" baseline="0" noProof="0" dirty="0">
                <a:ln>
                  <a:noFill/>
                </a:ln>
                <a:solidFill>
                  <a:srgbClr val="666666"/>
                </a:solidFill>
                <a:effectLst/>
                <a:uLnTx/>
                <a:uFillTx/>
                <a:latin typeface="Arial"/>
                <a:ea typeface="+mn-ea"/>
                <a:cs typeface="Arial"/>
              </a:rPr>
              <a:t>Layer</a:t>
            </a:r>
            <a:endParaRPr kumimoji="0" sz="1600" b="0" i="0" u="none" strike="noStrike" kern="1200" cap="none" spc="0" normalizeH="0" baseline="0" noProof="0">
              <a:ln>
                <a:noFill/>
              </a:ln>
              <a:solidFill>
                <a:prstClr val="black"/>
              </a:solidFill>
              <a:effectLst/>
              <a:uLnTx/>
              <a:uFillTx/>
              <a:latin typeface="Arial"/>
              <a:ea typeface="+mn-ea"/>
              <a:cs typeface="Arial"/>
            </a:endParaRPr>
          </a:p>
          <a:p>
            <a:pPr marL="0" marR="0" lvl="0" indent="0" algn="ctr" defTabSz="457200" rtl="0" eaLnBrk="1" fontAlgn="auto" latinLnBrk="0" hangingPunct="1">
              <a:lnSpc>
                <a:spcPts val="1825"/>
              </a:lnSpc>
              <a:spcBef>
                <a:spcPts val="0"/>
              </a:spcBef>
              <a:spcAft>
                <a:spcPts val="0"/>
              </a:spcAft>
              <a:buClrTx/>
              <a:buSzTx/>
              <a:buFontTx/>
              <a:buNone/>
              <a:tabLst/>
              <a:defRPr/>
            </a:pPr>
            <a:r>
              <a:rPr kumimoji="0" sz="1600" b="1" i="0" u="none" strike="noStrike" kern="1200" cap="none" spc="0" normalizeH="0" baseline="0" noProof="0" dirty="0">
                <a:ln>
                  <a:noFill/>
                </a:ln>
                <a:solidFill>
                  <a:srgbClr val="666666"/>
                </a:solidFill>
                <a:effectLst/>
                <a:uLnTx/>
                <a:uFillTx/>
                <a:latin typeface="Arial"/>
                <a:ea typeface="+mn-ea"/>
                <a:cs typeface="Arial"/>
              </a:rPr>
              <a:t>Recoveries</a:t>
            </a:r>
            <a:r>
              <a:rPr kumimoji="0" sz="1600" b="1" i="0" u="none" strike="noStrike" kern="1200" cap="none" spc="-1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Up</a:t>
            </a:r>
            <a:r>
              <a:rPr kumimoji="0" sz="1600" b="1" i="0" u="none" strike="noStrike" kern="1200" cap="none" spc="-6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to</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Top</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of</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10" normalizeH="0" baseline="0" noProof="0" dirty="0">
                <a:ln>
                  <a:noFill/>
                </a:ln>
                <a:solidFill>
                  <a:srgbClr val="666666"/>
                </a:solidFill>
                <a:effectLst/>
                <a:uLnTx/>
                <a:uFillTx/>
                <a:latin typeface="Arial"/>
                <a:ea typeface="+mn-ea"/>
                <a:cs typeface="Arial"/>
              </a:rPr>
              <a:t>Reinsurance</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Tower)</a:t>
            </a:r>
            <a:r>
              <a:rPr kumimoji="0" sz="1600" b="1" i="0" u="none" strike="noStrike" kern="1200" cap="none" spc="-6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Over </a:t>
            </a:r>
            <a:r>
              <a:rPr kumimoji="0" sz="1600" b="1" i="0" u="none" strike="noStrike" kern="1200" cap="none" spc="-10" normalizeH="0" baseline="0" noProof="0" dirty="0">
                <a:ln>
                  <a:noFill/>
                </a:ln>
                <a:solidFill>
                  <a:srgbClr val="666666"/>
                </a:solidFill>
                <a:effectLst/>
                <a:uLnTx/>
                <a:uFillTx/>
                <a:latin typeface="Arial"/>
                <a:ea typeface="+mn-ea"/>
                <a:cs typeface="Arial"/>
              </a:rPr>
              <a:t>Premium</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680110" y="4431919"/>
            <a:ext cx="6960870" cy="488315"/>
          </a:xfrm>
          <a:prstGeom prst="rect">
            <a:avLst/>
          </a:prstGeom>
        </p:spPr>
        <p:txBody>
          <a:bodyPr vert="horz" wrap="square" lIns="0" tIns="39370" rIns="0" bIns="0" rtlCol="0">
            <a:spAutoFit/>
          </a:bodyPr>
          <a:lstStyle/>
          <a:p>
            <a:pPr marL="355600" marR="5080" lvl="0" indent="-342900" algn="l" defTabSz="457200" rtl="0" eaLnBrk="1" fontAlgn="auto" latinLnBrk="0" hangingPunct="1">
              <a:lnSpc>
                <a:spcPts val="1730"/>
              </a:lnSpc>
              <a:spcBef>
                <a:spcPts val="310"/>
              </a:spcBef>
              <a:spcAft>
                <a:spcPts val="0"/>
              </a:spcAft>
              <a:buClr>
                <a:srgbClr val="F7AF41"/>
              </a:buClr>
              <a:buSzPct val="68750"/>
              <a:buFont typeface="Wingdings"/>
              <a:buChar char=""/>
              <a:tabLst>
                <a:tab pos="354965" algn="l"/>
                <a:tab pos="355600" algn="l"/>
              </a:tabLst>
              <a:defRPr/>
            </a:pPr>
            <a:r>
              <a:rPr kumimoji="0" sz="1600" b="1" i="0" u="none" strike="noStrike" kern="1200" cap="none" spc="0" normalizeH="0" baseline="0" noProof="0" dirty="0">
                <a:ln>
                  <a:noFill/>
                </a:ln>
                <a:solidFill>
                  <a:srgbClr val="666666"/>
                </a:solidFill>
                <a:effectLst/>
                <a:uLnTx/>
                <a:uFillTx/>
                <a:latin typeface="Arial"/>
                <a:ea typeface="+mn-ea"/>
                <a:cs typeface="Arial"/>
              </a:rPr>
              <a:t>Divide</a:t>
            </a:r>
            <a:r>
              <a:rPr kumimoji="0" sz="1600" b="1" i="0" u="none" strike="noStrike" kern="1200" cap="none" spc="-2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Policies</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Into</a:t>
            </a:r>
            <a:r>
              <a:rPr kumimoji="0" sz="1600" b="1" i="0" u="none" strike="noStrike" kern="1200" cap="none" spc="-4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Four</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Categories</a:t>
            </a:r>
            <a:r>
              <a:rPr kumimoji="0" sz="1600" b="1" i="0" u="none" strike="noStrike" kern="1200" cap="none" spc="-4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Based</a:t>
            </a:r>
            <a:r>
              <a:rPr kumimoji="0" sz="1600" b="1" i="0" u="none" strike="noStrike" kern="1200" cap="none" spc="-65"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on</a:t>
            </a:r>
            <a:r>
              <a:rPr kumimoji="0" sz="1600" b="1" i="0" u="none" strike="noStrike" kern="1200" cap="none" spc="-6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Combined</a:t>
            </a:r>
            <a:r>
              <a:rPr kumimoji="0" sz="1600" b="1" i="0" u="none" strike="noStrike" kern="1200" cap="none" spc="-30" normalizeH="0" baseline="0" noProof="0" dirty="0">
                <a:ln>
                  <a:noFill/>
                </a:ln>
                <a:solidFill>
                  <a:srgbClr val="666666"/>
                </a:solidFill>
                <a:effectLst/>
                <a:uLnTx/>
                <a:uFillTx/>
                <a:latin typeface="Arial"/>
                <a:ea typeface="+mn-ea"/>
                <a:cs typeface="Arial"/>
              </a:rPr>
              <a:t> </a:t>
            </a:r>
            <a:r>
              <a:rPr kumimoji="0" sz="1600" b="1" i="0" u="none" strike="noStrike" kern="1200" cap="none" spc="0" normalizeH="0" baseline="0" noProof="0" dirty="0">
                <a:ln>
                  <a:noFill/>
                </a:ln>
                <a:solidFill>
                  <a:srgbClr val="666666"/>
                </a:solidFill>
                <a:effectLst/>
                <a:uLnTx/>
                <a:uFillTx/>
                <a:latin typeface="Arial"/>
                <a:ea typeface="+mn-ea"/>
                <a:cs typeface="Arial"/>
              </a:rPr>
              <a:t>Loss</a:t>
            </a:r>
            <a:r>
              <a:rPr kumimoji="0" sz="1600" b="1" i="0" u="none" strike="noStrike" kern="1200" cap="none" spc="-55" normalizeH="0" baseline="0" noProof="0" dirty="0">
                <a:ln>
                  <a:noFill/>
                </a:ln>
                <a:solidFill>
                  <a:srgbClr val="666666"/>
                </a:solidFill>
                <a:effectLst/>
                <a:uLnTx/>
                <a:uFillTx/>
                <a:latin typeface="Arial"/>
                <a:ea typeface="+mn-ea"/>
                <a:cs typeface="Arial"/>
              </a:rPr>
              <a:t> </a:t>
            </a:r>
            <a:r>
              <a:rPr kumimoji="0" sz="1600" b="1" i="0" u="none" strike="noStrike" kern="1200" cap="none" spc="-10" normalizeH="0" baseline="0" noProof="0" dirty="0">
                <a:ln>
                  <a:noFill/>
                </a:ln>
                <a:solidFill>
                  <a:srgbClr val="666666"/>
                </a:solidFill>
                <a:effectLst/>
                <a:uLnTx/>
                <a:uFillTx/>
                <a:latin typeface="Arial"/>
                <a:ea typeface="+mn-ea"/>
                <a:cs typeface="Arial"/>
              </a:rPr>
              <a:t>Ratio (CLR)</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1202842" y="4904359"/>
            <a:ext cx="6798158" cy="902811"/>
          </a:xfrm>
          <a:prstGeom prst="rect">
            <a:avLst/>
          </a:prstGeom>
        </p:spPr>
        <p:txBody>
          <a:bodyPr vert="horz" wrap="square" lIns="0" tIns="12700" rIns="0" bIns="0" rtlCol="0">
            <a:spAutoFit/>
          </a:bodyPr>
          <a:lstStyle/>
          <a:p>
            <a:pPr marL="281940" marR="0" lvl="0" indent="-269875" algn="l" defTabSz="457200" rtl="0" eaLnBrk="1" fontAlgn="auto" latinLnBrk="0" hangingPunct="1">
              <a:lnSpc>
                <a:spcPct val="100000"/>
              </a:lnSpc>
              <a:spcBef>
                <a:spcPts val="100"/>
              </a:spcBef>
              <a:spcAft>
                <a:spcPts val="0"/>
              </a:spcAft>
              <a:buClr>
                <a:srgbClr val="959595"/>
              </a:buClr>
              <a:buSzTx/>
              <a:buFont typeface="Symbol"/>
              <a:buChar char=""/>
              <a:tabLst>
                <a:tab pos="281940" algn="l"/>
                <a:tab pos="282575" algn="l"/>
              </a:tabLst>
              <a:defRPr/>
            </a:pPr>
            <a:r>
              <a:rPr kumimoji="0" sz="1400" b="0" i="0" u="none" strike="noStrike" kern="1200" cap="none" spc="0" normalizeH="0" baseline="0" noProof="0" dirty="0">
                <a:ln>
                  <a:noFill/>
                </a:ln>
                <a:solidFill>
                  <a:srgbClr val="666666"/>
                </a:solidFill>
                <a:effectLst/>
                <a:uLnTx/>
                <a:uFillTx/>
                <a:latin typeface="Arial"/>
                <a:ea typeface="+mn-ea"/>
                <a:cs typeface="Arial"/>
              </a:rPr>
              <a:t>A:</a:t>
            </a:r>
            <a:r>
              <a:rPr kumimoji="0" sz="1400" b="0" i="0" u="none" strike="noStrike" kern="1200" cap="none" spc="375"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CLR</a:t>
            </a:r>
            <a:r>
              <a:rPr kumimoji="0" sz="1400" b="0" i="0" u="none" strike="noStrike" kern="1200" cap="none" spc="-15"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Less</a:t>
            </a:r>
            <a:r>
              <a:rPr kumimoji="0" sz="1400" b="0" i="0" u="none" strike="noStrike" kern="1200" cap="none" spc="-35"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Than</a:t>
            </a:r>
            <a:r>
              <a:rPr kumimoji="0" sz="1400" b="0" i="0" u="none" strike="noStrike" kern="1200" cap="none" spc="-25" normalizeH="0" baseline="0" noProof="0" dirty="0">
                <a:ln>
                  <a:noFill/>
                </a:ln>
                <a:solidFill>
                  <a:srgbClr val="666666"/>
                </a:solidFill>
                <a:effectLst/>
                <a:uLnTx/>
                <a:uFillTx/>
                <a:latin typeface="Arial"/>
                <a:ea typeface="+mn-ea"/>
                <a:cs typeface="Arial"/>
              </a:rPr>
              <a:t> 80%</a:t>
            </a:r>
            <a:endParaRPr kumimoji="0" sz="1400" b="0" i="0" u="none" strike="noStrike" kern="1200" cap="none" spc="0" normalizeH="0" baseline="0" noProof="0" dirty="0">
              <a:ln>
                <a:noFill/>
              </a:ln>
              <a:solidFill>
                <a:prstClr val="black"/>
              </a:solidFill>
              <a:effectLst/>
              <a:uLnTx/>
              <a:uFillTx/>
              <a:latin typeface="Arial"/>
              <a:ea typeface="+mn-ea"/>
              <a:cs typeface="Arial"/>
            </a:endParaRPr>
          </a:p>
          <a:p>
            <a:pPr marL="281940" marR="0" lvl="0" indent="-269875" algn="l" defTabSz="457200" rtl="0" eaLnBrk="1" fontAlgn="auto" latinLnBrk="0" hangingPunct="1">
              <a:lnSpc>
                <a:spcPct val="100000"/>
              </a:lnSpc>
              <a:spcBef>
                <a:spcPts val="85"/>
              </a:spcBef>
              <a:spcAft>
                <a:spcPts val="0"/>
              </a:spcAft>
              <a:buClr>
                <a:srgbClr val="959595"/>
              </a:buClr>
              <a:buSzTx/>
              <a:buFont typeface="Symbol"/>
              <a:buChar char=""/>
              <a:tabLst>
                <a:tab pos="281940" algn="l"/>
                <a:tab pos="282575" algn="l"/>
              </a:tabLst>
              <a:defRPr/>
            </a:pPr>
            <a:r>
              <a:rPr kumimoji="0" sz="1400" b="0" i="0" u="none" strike="noStrike" kern="1200" cap="none" spc="0" normalizeH="0" baseline="0" noProof="0" dirty="0">
                <a:ln>
                  <a:noFill/>
                </a:ln>
                <a:solidFill>
                  <a:srgbClr val="666666"/>
                </a:solidFill>
                <a:effectLst/>
                <a:uLnTx/>
                <a:uFillTx/>
                <a:latin typeface="Arial"/>
                <a:ea typeface="+mn-ea"/>
                <a:cs typeface="Arial"/>
              </a:rPr>
              <a:t>B:</a:t>
            </a:r>
            <a:r>
              <a:rPr kumimoji="0" sz="1400" b="0" i="0" u="none" strike="noStrike" kern="1200" cap="none" spc="37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CLR</a:t>
            </a:r>
            <a:r>
              <a:rPr kumimoji="0" sz="1400" b="0" i="0" u="none" strike="noStrike" kern="1200" cap="none" spc="-2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Between</a:t>
            </a:r>
            <a:r>
              <a:rPr kumimoji="0" sz="1400" b="0" i="0" u="none" strike="noStrike" kern="1200" cap="none" spc="-25"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80%</a:t>
            </a:r>
            <a:r>
              <a:rPr kumimoji="0" sz="1400" b="0" i="0" u="none" strike="noStrike" kern="1200" cap="none" spc="-2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and</a:t>
            </a:r>
            <a:r>
              <a:rPr kumimoji="0" sz="1400" b="0" i="0" u="none" strike="noStrike" kern="1200" cap="none" spc="-25" normalizeH="0" baseline="0" noProof="0" dirty="0">
                <a:ln>
                  <a:noFill/>
                </a:ln>
                <a:solidFill>
                  <a:srgbClr val="666666"/>
                </a:solidFill>
                <a:effectLst/>
                <a:uLnTx/>
                <a:uFillTx/>
                <a:latin typeface="Arial"/>
                <a:ea typeface="+mn-ea"/>
                <a:cs typeface="Arial"/>
              </a:rPr>
              <a:t> </a:t>
            </a:r>
            <a:r>
              <a:rPr kumimoji="0" sz="1400" b="0" i="0" u="none" strike="noStrike" kern="1200" cap="none" spc="-20" normalizeH="0" baseline="0" noProof="0" dirty="0">
                <a:ln>
                  <a:noFill/>
                </a:ln>
                <a:solidFill>
                  <a:srgbClr val="666666"/>
                </a:solidFill>
                <a:effectLst/>
                <a:uLnTx/>
                <a:uFillTx/>
                <a:latin typeface="Arial"/>
                <a:ea typeface="+mn-ea"/>
                <a:cs typeface="Arial"/>
              </a:rPr>
              <a:t>100%</a:t>
            </a:r>
            <a:endParaRPr kumimoji="0" sz="1400" b="0" i="0" u="none" strike="noStrike" kern="1200" cap="none" spc="0" normalizeH="0" baseline="0" noProof="0" dirty="0">
              <a:ln>
                <a:noFill/>
              </a:ln>
              <a:solidFill>
                <a:prstClr val="black"/>
              </a:solidFill>
              <a:effectLst/>
              <a:uLnTx/>
              <a:uFillTx/>
              <a:latin typeface="Arial"/>
              <a:ea typeface="+mn-ea"/>
              <a:cs typeface="Arial"/>
            </a:endParaRPr>
          </a:p>
          <a:p>
            <a:pPr marL="281940" marR="0" lvl="0" indent="-269875" algn="l" defTabSz="457200" rtl="0" eaLnBrk="1" fontAlgn="auto" latinLnBrk="0" hangingPunct="1">
              <a:lnSpc>
                <a:spcPct val="100000"/>
              </a:lnSpc>
              <a:spcBef>
                <a:spcPts val="85"/>
              </a:spcBef>
              <a:spcAft>
                <a:spcPts val="0"/>
              </a:spcAft>
              <a:buClr>
                <a:srgbClr val="959595"/>
              </a:buClr>
              <a:buSzTx/>
              <a:buFont typeface="Symbol"/>
              <a:buChar char=""/>
              <a:tabLst>
                <a:tab pos="281940" algn="l"/>
                <a:tab pos="282575" algn="l"/>
              </a:tabLst>
              <a:defRPr/>
            </a:pPr>
            <a:r>
              <a:rPr kumimoji="0" sz="1400" b="0" i="0" u="none" strike="noStrike" kern="1200" cap="none" spc="0" normalizeH="0" baseline="0" noProof="0" dirty="0">
                <a:ln>
                  <a:noFill/>
                </a:ln>
                <a:solidFill>
                  <a:srgbClr val="666666"/>
                </a:solidFill>
                <a:effectLst/>
                <a:uLnTx/>
                <a:uFillTx/>
                <a:latin typeface="Arial"/>
                <a:ea typeface="+mn-ea"/>
                <a:cs typeface="Arial"/>
              </a:rPr>
              <a:t>C:</a:t>
            </a:r>
            <a:r>
              <a:rPr kumimoji="0" sz="1400" b="0" i="0" u="none" strike="noStrike" kern="1200" cap="none" spc="365"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CLR</a:t>
            </a:r>
            <a:r>
              <a:rPr kumimoji="0" sz="1400" b="0" i="0" u="none" strike="noStrike" kern="1200" cap="none" spc="-2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Above</a:t>
            </a:r>
            <a:r>
              <a:rPr kumimoji="0" sz="1400" b="0" i="0" u="none" strike="noStrike" kern="1200" cap="none" spc="-15" normalizeH="0" baseline="0" noProof="0" dirty="0">
                <a:ln>
                  <a:noFill/>
                </a:ln>
                <a:solidFill>
                  <a:srgbClr val="666666"/>
                </a:solidFill>
                <a:effectLst/>
                <a:uLnTx/>
                <a:uFillTx/>
                <a:latin typeface="Arial"/>
                <a:ea typeface="+mn-ea"/>
                <a:cs typeface="Arial"/>
              </a:rPr>
              <a:t> </a:t>
            </a:r>
            <a:r>
              <a:rPr kumimoji="0" sz="1400" b="0" i="0" u="none" strike="noStrike" kern="1200" cap="none" spc="-20" normalizeH="0" baseline="0" noProof="0" dirty="0">
                <a:ln>
                  <a:noFill/>
                </a:ln>
                <a:solidFill>
                  <a:srgbClr val="666666"/>
                </a:solidFill>
                <a:effectLst/>
                <a:uLnTx/>
                <a:uFillTx/>
                <a:latin typeface="Arial"/>
                <a:ea typeface="+mn-ea"/>
                <a:cs typeface="Arial"/>
              </a:rPr>
              <a:t>100%</a:t>
            </a:r>
            <a:endParaRPr kumimoji="0" sz="1400" b="0" i="0" u="none" strike="noStrike" kern="1200" cap="none" spc="0" normalizeH="0" baseline="0" noProof="0" dirty="0">
              <a:ln>
                <a:noFill/>
              </a:ln>
              <a:solidFill>
                <a:prstClr val="black"/>
              </a:solidFill>
              <a:effectLst/>
              <a:uLnTx/>
              <a:uFillTx/>
              <a:latin typeface="Arial"/>
              <a:ea typeface="+mn-ea"/>
              <a:cs typeface="Arial"/>
            </a:endParaRPr>
          </a:p>
          <a:p>
            <a:pPr marL="281940" marR="0" lvl="0" indent="-269875" algn="l" defTabSz="457200" rtl="0" eaLnBrk="1" fontAlgn="auto" latinLnBrk="0" hangingPunct="1">
              <a:lnSpc>
                <a:spcPts val="1595"/>
              </a:lnSpc>
              <a:spcBef>
                <a:spcPts val="85"/>
              </a:spcBef>
              <a:spcAft>
                <a:spcPts val="0"/>
              </a:spcAft>
              <a:buClr>
                <a:srgbClr val="959595"/>
              </a:buClr>
              <a:buSzTx/>
              <a:buFont typeface="Symbol"/>
              <a:buChar char=""/>
              <a:tabLst>
                <a:tab pos="281940" algn="l"/>
                <a:tab pos="282575" algn="l"/>
              </a:tabLst>
              <a:defRPr/>
            </a:pPr>
            <a:r>
              <a:rPr kumimoji="0" sz="1400" b="0" i="0" u="none" strike="noStrike" kern="1200" cap="none" spc="0" normalizeH="0" baseline="0" noProof="0" dirty="0">
                <a:ln>
                  <a:noFill/>
                </a:ln>
                <a:solidFill>
                  <a:srgbClr val="666666"/>
                </a:solidFill>
                <a:effectLst/>
                <a:uLnTx/>
                <a:uFillTx/>
                <a:latin typeface="Arial"/>
                <a:ea typeface="+mn-ea"/>
                <a:cs typeface="Arial"/>
              </a:rPr>
              <a:t>D:</a:t>
            </a:r>
            <a:r>
              <a:rPr kumimoji="0" sz="1400" b="0" i="0" u="none" strike="noStrike" kern="1200" cap="none" spc="34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PREMIUM</a:t>
            </a:r>
            <a:r>
              <a:rPr kumimoji="0" sz="1400" b="0" i="0" u="none" strike="noStrike" kern="1200" cap="none" spc="-3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a:t>
            </a:r>
            <a:r>
              <a:rPr kumimoji="0" sz="1400" b="0" i="0" u="none" strike="noStrike" kern="1200" cap="none" spc="-4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ALLOCATED</a:t>
            </a:r>
            <a:r>
              <a:rPr kumimoji="0" sz="1400" b="0" i="0" u="none" strike="noStrike" kern="1200" cap="none" spc="-3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PRIVATE</a:t>
            </a:r>
            <a:r>
              <a:rPr kumimoji="0" sz="1400" b="0" i="0" u="none" strike="noStrike" kern="1200" cap="none" spc="-2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REINSURANCE COST</a:t>
            </a:r>
            <a:r>
              <a:rPr kumimoji="0" sz="1400" b="0" i="0" u="none" strike="noStrike" kern="1200" cap="none" spc="-30" normalizeH="0" baseline="0" noProof="0" dirty="0">
                <a:ln>
                  <a:noFill/>
                </a:ln>
                <a:solidFill>
                  <a:srgbClr val="666666"/>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a:t>
            </a:r>
            <a:r>
              <a:rPr kumimoji="0" sz="1400" b="0" i="0" u="none" strike="noStrike" kern="1200" cap="none" spc="-25" normalizeH="0" baseline="0" noProof="0" dirty="0">
                <a:ln>
                  <a:noFill/>
                </a:ln>
                <a:solidFill>
                  <a:srgbClr val="666666"/>
                </a:solidFill>
                <a:effectLst/>
                <a:uLnTx/>
                <a:uFillTx/>
                <a:latin typeface="Arial"/>
                <a:ea typeface="+mn-ea"/>
                <a:cs typeface="Arial"/>
              </a:rPr>
              <a:t> </a:t>
            </a:r>
            <a:r>
              <a:rPr kumimoji="0" sz="1400" b="0" i="0" u="none" strike="noStrike" kern="1200" cap="none" spc="-10" normalizeH="0" baseline="0" noProof="0" dirty="0">
                <a:ln>
                  <a:noFill/>
                </a:ln>
                <a:solidFill>
                  <a:srgbClr val="666666"/>
                </a:solidFill>
                <a:effectLst/>
                <a:uLnTx/>
                <a:uFillTx/>
                <a:latin typeface="Arial"/>
                <a:ea typeface="+mn-ea"/>
                <a:cs typeface="Arial"/>
              </a:rPr>
              <a:t>EXPENSES</a:t>
            </a:r>
            <a:r>
              <a:rPr kumimoji="0" lang="en-US" sz="1400" b="0"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srgbClr val="666666"/>
                </a:solidFill>
                <a:effectLst/>
                <a:uLnTx/>
                <a:uFillTx/>
                <a:latin typeface="Arial"/>
                <a:ea typeface="+mn-ea"/>
                <a:cs typeface="Arial"/>
              </a:rPr>
              <a:t>&lt;</a:t>
            </a:r>
            <a:r>
              <a:rPr kumimoji="0" sz="1400" b="0" i="0" u="none" strike="noStrike" kern="1200" cap="none" spc="-10" normalizeH="0" baseline="0" noProof="0" dirty="0">
                <a:ln>
                  <a:noFill/>
                </a:ln>
                <a:solidFill>
                  <a:srgbClr val="666666"/>
                </a:solidFill>
                <a:effectLst/>
                <a:uLnTx/>
                <a:uFillTx/>
                <a:latin typeface="Arial"/>
                <a:ea typeface="+mn-ea"/>
                <a:cs typeface="Arial"/>
              </a:rPr>
              <a:t> </a:t>
            </a:r>
            <a:r>
              <a:rPr kumimoji="0" sz="1400" b="0" i="0" u="none" strike="noStrike" kern="1200" cap="none" spc="-50" normalizeH="0" baseline="0" noProof="0" dirty="0">
                <a:ln>
                  <a:noFill/>
                </a:ln>
                <a:solidFill>
                  <a:srgbClr val="666666"/>
                </a:solidFill>
                <a:effectLst/>
                <a:uLnTx/>
                <a:uFillTx/>
                <a:latin typeface="Arial"/>
                <a:ea typeface="+mn-ea"/>
                <a:cs typeface="Arial"/>
              </a:rPr>
              <a:t>0</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pic>
        <p:nvPicPr>
          <p:cNvPr id="59" name="Picture 58">
            <a:extLst>
              <a:ext uri="{FF2B5EF4-FFF2-40B4-BE49-F238E27FC236}">
                <a16:creationId xmlns:a16="http://schemas.microsoft.com/office/drawing/2014/main" id="{E6919A2C-91DD-45E8-A6B4-9BB242DA52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7532" y="1076325"/>
            <a:ext cx="11316935" cy="1267666"/>
          </a:xfrm>
          <a:prstGeom prst="rect">
            <a:avLst/>
          </a:prstGeom>
        </p:spPr>
      </p:pic>
      <p:pic>
        <p:nvPicPr>
          <p:cNvPr id="60" name="Picture 59">
            <a:extLst>
              <a:ext uri="{FF2B5EF4-FFF2-40B4-BE49-F238E27FC236}">
                <a16:creationId xmlns:a16="http://schemas.microsoft.com/office/drawing/2014/main" id="{7F2357EA-31E1-41F5-BD6D-8A670A8BDA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0394" y="2813926"/>
            <a:ext cx="3150474" cy="2435082"/>
          </a:xfrm>
          <a:prstGeom prst="rect">
            <a:avLst/>
          </a:prstGeom>
        </p:spPr>
      </p:pic>
      <p:sp>
        <p:nvSpPr>
          <p:cNvPr id="12" name="Title 1">
            <a:extLst>
              <a:ext uri="{FF2B5EF4-FFF2-40B4-BE49-F238E27FC236}">
                <a16:creationId xmlns:a16="http://schemas.microsoft.com/office/drawing/2014/main" id="{B531EE08-EF1A-41C6-ADC1-04565CC5C611}"/>
              </a:ext>
            </a:extLst>
          </p:cNvPr>
          <p:cNvSpPr>
            <a:spLocks noGrp="1"/>
          </p:cNvSpPr>
          <p:nvPr>
            <p:ph type="title"/>
          </p:nvPr>
        </p:nvSpPr>
        <p:spPr>
          <a:xfrm>
            <a:off x="495302" y="228552"/>
            <a:ext cx="11165416" cy="41751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sz="2400" dirty="0"/>
              <a:t>Improve Profitability: </a:t>
            </a:r>
            <a:r>
              <a:rPr lang="en-US" sz="2400" dirty="0">
                <a:solidFill>
                  <a:schemeClr val="tx2">
                    <a:lumMod val="75000"/>
                  </a:schemeClr>
                </a:solidFill>
              </a:rPr>
              <a:t>Policy Ranking</a:t>
            </a:r>
          </a:p>
        </p:txBody>
      </p:sp>
    </p:spTree>
    <p:extLst>
      <p:ext uri="{BB962C8B-B14F-4D97-AF65-F5344CB8AC3E}">
        <p14:creationId xmlns:p14="http://schemas.microsoft.com/office/powerpoint/2010/main" val="378660671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0782C3-EF0B-4CCC-AB9D-0374B6C8908D}"/>
              </a:ext>
            </a:extLst>
          </p:cNvPr>
          <p:cNvSpPr>
            <a:spLocks noGrp="1"/>
          </p:cNvSpPr>
          <p:nvPr>
            <p:ph idx="1"/>
          </p:nvPr>
        </p:nvSpPr>
        <p:spPr>
          <a:xfrm>
            <a:off x="495302" y="5363308"/>
            <a:ext cx="5746472" cy="927048"/>
          </a:xfrm>
        </p:spPr>
        <p:txBody>
          <a:bodyPr/>
          <a:lstStyle/>
          <a:p>
            <a:r>
              <a:rPr lang="en-US" altLang="en-US" sz="1400" dirty="0"/>
              <a:t>Year Built Bands and Roof Covering are 2 Factors That Explain Groups A &amp; D Partially</a:t>
            </a:r>
          </a:p>
        </p:txBody>
      </p:sp>
      <p:pic>
        <p:nvPicPr>
          <p:cNvPr id="5" name="Picture 4">
            <a:extLst>
              <a:ext uri="{FF2B5EF4-FFF2-40B4-BE49-F238E27FC236}">
                <a16:creationId xmlns:a16="http://schemas.microsoft.com/office/drawing/2014/main" id="{327848D8-E804-43C7-8C30-7C59FA58FB3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677" y="978506"/>
            <a:ext cx="3421253" cy="2450494"/>
          </a:xfrm>
          <a:prstGeom prst="rect">
            <a:avLst/>
          </a:prstGeom>
          <a:ln>
            <a:solidFill>
              <a:schemeClr val="tx1"/>
            </a:solidFill>
          </a:ln>
        </p:spPr>
      </p:pic>
      <p:pic>
        <p:nvPicPr>
          <p:cNvPr id="7" name="Picture 6">
            <a:extLst>
              <a:ext uri="{FF2B5EF4-FFF2-40B4-BE49-F238E27FC236}">
                <a16:creationId xmlns:a16="http://schemas.microsoft.com/office/drawing/2014/main" id="{D516E74C-3179-4D68-B5E7-EFFA4D9D390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41677" y="3557409"/>
            <a:ext cx="3421253" cy="2488837"/>
          </a:xfrm>
          <a:prstGeom prst="rect">
            <a:avLst/>
          </a:prstGeom>
          <a:ln>
            <a:solidFill>
              <a:schemeClr val="tx1"/>
            </a:solidFill>
          </a:ln>
        </p:spPr>
      </p:pic>
      <p:sp>
        <p:nvSpPr>
          <p:cNvPr id="9" name="TextBox 27">
            <a:extLst>
              <a:ext uri="{FF2B5EF4-FFF2-40B4-BE49-F238E27FC236}">
                <a16:creationId xmlns:a16="http://schemas.microsoft.com/office/drawing/2014/main" id="{0DC20EDF-AE9A-4761-9627-AFB17C6FCB27}"/>
              </a:ext>
            </a:extLst>
          </p:cNvPr>
          <p:cNvSpPr txBox="1">
            <a:spLocks noChangeArrowheads="1"/>
          </p:cNvSpPr>
          <p:nvPr/>
        </p:nvSpPr>
        <p:spPr bwMode="auto">
          <a:xfrm>
            <a:off x="9932140" y="4487718"/>
            <a:ext cx="1212306" cy="461665"/>
          </a:xfrm>
          <a:prstGeom prst="rect">
            <a:avLst/>
          </a:prstGeom>
          <a:solidFill>
            <a:srgbClr val="969696"/>
          </a:solidFill>
          <a:ln>
            <a:noFill/>
          </a:ln>
        </p:spPr>
        <p:txBody>
          <a:bodyPr wrap="square">
            <a:spAutoFit/>
          </a:bodyPr>
          <a:lstStyle>
            <a:defPPr>
              <a:defRPr lang="en-US"/>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FFFFFF"/>
                </a:solidFill>
                <a:effectLst/>
                <a:uLnTx/>
                <a:uFillTx/>
                <a:latin typeface="Arial" charset="0"/>
                <a:cs typeface="Arial" charset="0"/>
              </a:defRPr>
            </a:lvl1pPr>
            <a:lvl2pPr marL="742950" indent="-285750" eaLnBrk="0" hangingPunct="0">
              <a:defRPr sz="1400">
                <a:solidFill>
                  <a:schemeClr val="bg1"/>
                </a:solidFill>
                <a:latin typeface="Arial" charset="0"/>
                <a:cs typeface="Arial" charset="0"/>
              </a:defRPr>
            </a:lvl2pPr>
            <a:lvl3pPr marL="1143000" indent="-228600" eaLnBrk="0" hangingPunct="0">
              <a:defRPr sz="1400">
                <a:solidFill>
                  <a:schemeClr val="bg1"/>
                </a:solidFill>
                <a:latin typeface="Arial" charset="0"/>
                <a:cs typeface="Arial" charset="0"/>
              </a:defRPr>
            </a:lvl3pPr>
            <a:lvl4pPr marL="1600200" indent="-228600" eaLnBrk="0" hangingPunct="0">
              <a:defRPr sz="1400">
                <a:solidFill>
                  <a:schemeClr val="bg1"/>
                </a:solidFill>
                <a:latin typeface="Arial" charset="0"/>
                <a:cs typeface="Arial" charset="0"/>
              </a:defRPr>
            </a:lvl4pPr>
            <a:lvl5pPr marL="2057400" indent="-228600" eaLnBrk="0" hangingPunct="0">
              <a:defRPr sz="1400">
                <a:solidFill>
                  <a:schemeClr val="bg1"/>
                </a:solidFill>
                <a:latin typeface="Arial" charset="0"/>
                <a:cs typeface="Arial" charset="0"/>
              </a:defRPr>
            </a:lvl5pPr>
            <a:lvl6pPr marL="2514600" indent="-228600" eaLnBrk="0" fontAlgn="base" hangingPunct="0">
              <a:spcBef>
                <a:spcPct val="0"/>
              </a:spcBef>
              <a:spcAft>
                <a:spcPct val="0"/>
              </a:spcAft>
              <a:defRPr sz="1400">
                <a:solidFill>
                  <a:schemeClr val="bg1"/>
                </a:solidFill>
                <a:latin typeface="Arial" charset="0"/>
                <a:cs typeface="Arial" charset="0"/>
              </a:defRPr>
            </a:lvl6pPr>
            <a:lvl7pPr marL="2971800" indent="-228600" eaLnBrk="0" fontAlgn="base" hangingPunct="0">
              <a:spcBef>
                <a:spcPct val="0"/>
              </a:spcBef>
              <a:spcAft>
                <a:spcPct val="0"/>
              </a:spcAft>
              <a:defRPr sz="1400">
                <a:solidFill>
                  <a:schemeClr val="bg1"/>
                </a:solidFill>
                <a:latin typeface="Arial" charset="0"/>
                <a:cs typeface="Arial" charset="0"/>
              </a:defRPr>
            </a:lvl7pPr>
            <a:lvl8pPr marL="3429000" indent="-228600" eaLnBrk="0" fontAlgn="base" hangingPunct="0">
              <a:spcBef>
                <a:spcPct val="0"/>
              </a:spcBef>
              <a:spcAft>
                <a:spcPct val="0"/>
              </a:spcAft>
              <a:defRPr sz="1400">
                <a:solidFill>
                  <a:schemeClr val="bg1"/>
                </a:solidFill>
                <a:latin typeface="Arial" charset="0"/>
                <a:cs typeface="Arial" charset="0"/>
              </a:defRPr>
            </a:lvl8pPr>
            <a:lvl9pPr marL="3886200" indent="-228600" eaLnBrk="0" fontAlgn="base" hangingPunct="0">
              <a:spcBef>
                <a:spcPct val="0"/>
              </a:spcBef>
              <a:spcAft>
                <a:spcPct val="0"/>
              </a:spcAft>
              <a:defRPr sz="1400">
                <a:solidFill>
                  <a:schemeClr val="bg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C00000"/>
                </a:solidFill>
                <a:effectLst/>
                <a:uLnTx/>
                <a:uFillTx/>
                <a:latin typeface="Arial" charset="0"/>
                <a:ea typeface="+mn-ea"/>
                <a:cs typeface="Arial" charset="0"/>
              </a:rPr>
              <a:t>Group D Policies</a:t>
            </a:r>
          </a:p>
        </p:txBody>
      </p:sp>
      <p:sp>
        <p:nvSpPr>
          <p:cNvPr id="10" name="TextBox 27">
            <a:extLst>
              <a:ext uri="{FF2B5EF4-FFF2-40B4-BE49-F238E27FC236}">
                <a16:creationId xmlns:a16="http://schemas.microsoft.com/office/drawing/2014/main" id="{176E9A14-F3BF-407B-9FB6-A334EA7F0C0C}"/>
              </a:ext>
            </a:extLst>
          </p:cNvPr>
          <p:cNvSpPr txBox="1">
            <a:spLocks noChangeArrowheads="1"/>
          </p:cNvSpPr>
          <p:nvPr/>
        </p:nvSpPr>
        <p:spPr bwMode="auto">
          <a:xfrm>
            <a:off x="9930207" y="1920612"/>
            <a:ext cx="1212306" cy="461665"/>
          </a:xfrm>
          <a:prstGeom prst="rect">
            <a:avLst/>
          </a:prstGeom>
          <a:solidFill>
            <a:srgbClr val="969696"/>
          </a:solidFill>
          <a:ln>
            <a:noFill/>
          </a:ln>
        </p:spPr>
        <p:txBody>
          <a:bodyPr wrap="square">
            <a:spAutoFit/>
          </a:bodyPr>
          <a:lstStyle>
            <a:defPPr>
              <a:defRPr lang="en-US"/>
            </a:defPPr>
            <a:lvl1pPr marR="0" lvl="0" indent="0" algn="ctr" fontAlgn="base">
              <a:lnSpc>
                <a:spcPct val="100000"/>
              </a:lnSpc>
              <a:spcBef>
                <a:spcPct val="0"/>
              </a:spcBef>
              <a:spcAft>
                <a:spcPct val="0"/>
              </a:spcAft>
              <a:buClrTx/>
              <a:buSzTx/>
              <a:buFontTx/>
              <a:buNone/>
              <a:tabLst/>
              <a:defRPr kumimoji="0" sz="1200" b="1" i="0" u="none" strike="noStrike" kern="0" cap="none" spc="0" normalizeH="0" baseline="0">
                <a:ln>
                  <a:noFill/>
                </a:ln>
                <a:solidFill>
                  <a:srgbClr val="FFFFFF"/>
                </a:solidFill>
                <a:effectLst/>
                <a:uLnTx/>
                <a:uFillTx/>
                <a:latin typeface="Arial" charset="0"/>
                <a:cs typeface="Arial" charset="0"/>
              </a:defRPr>
            </a:lvl1pPr>
            <a:lvl2pPr marL="742950" indent="-285750" eaLnBrk="0" hangingPunct="0">
              <a:defRPr sz="1400">
                <a:solidFill>
                  <a:schemeClr val="bg1"/>
                </a:solidFill>
                <a:latin typeface="Arial" charset="0"/>
                <a:cs typeface="Arial" charset="0"/>
              </a:defRPr>
            </a:lvl2pPr>
            <a:lvl3pPr marL="1143000" indent="-228600" eaLnBrk="0" hangingPunct="0">
              <a:defRPr sz="1400">
                <a:solidFill>
                  <a:schemeClr val="bg1"/>
                </a:solidFill>
                <a:latin typeface="Arial" charset="0"/>
                <a:cs typeface="Arial" charset="0"/>
              </a:defRPr>
            </a:lvl3pPr>
            <a:lvl4pPr marL="1600200" indent="-228600" eaLnBrk="0" hangingPunct="0">
              <a:defRPr sz="1400">
                <a:solidFill>
                  <a:schemeClr val="bg1"/>
                </a:solidFill>
                <a:latin typeface="Arial" charset="0"/>
                <a:cs typeface="Arial" charset="0"/>
              </a:defRPr>
            </a:lvl4pPr>
            <a:lvl5pPr marL="2057400" indent="-228600" eaLnBrk="0" hangingPunct="0">
              <a:defRPr sz="1400">
                <a:solidFill>
                  <a:schemeClr val="bg1"/>
                </a:solidFill>
                <a:latin typeface="Arial" charset="0"/>
                <a:cs typeface="Arial" charset="0"/>
              </a:defRPr>
            </a:lvl5pPr>
            <a:lvl6pPr marL="2514600" indent="-228600" eaLnBrk="0" fontAlgn="base" hangingPunct="0">
              <a:spcBef>
                <a:spcPct val="0"/>
              </a:spcBef>
              <a:spcAft>
                <a:spcPct val="0"/>
              </a:spcAft>
              <a:defRPr sz="1400">
                <a:solidFill>
                  <a:schemeClr val="bg1"/>
                </a:solidFill>
                <a:latin typeface="Arial" charset="0"/>
                <a:cs typeface="Arial" charset="0"/>
              </a:defRPr>
            </a:lvl6pPr>
            <a:lvl7pPr marL="2971800" indent="-228600" eaLnBrk="0" fontAlgn="base" hangingPunct="0">
              <a:spcBef>
                <a:spcPct val="0"/>
              </a:spcBef>
              <a:spcAft>
                <a:spcPct val="0"/>
              </a:spcAft>
              <a:defRPr sz="1400">
                <a:solidFill>
                  <a:schemeClr val="bg1"/>
                </a:solidFill>
                <a:latin typeface="Arial" charset="0"/>
                <a:cs typeface="Arial" charset="0"/>
              </a:defRPr>
            </a:lvl7pPr>
            <a:lvl8pPr marL="3429000" indent="-228600" eaLnBrk="0" fontAlgn="base" hangingPunct="0">
              <a:spcBef>
                <a:spcPct val="0"/>
              </a:spcBef>
              <a:spcAft>
                <a:spcPct val="0"/>
              </a:spcAft>
              <a:defRPr sz="1400">
                <a:solidFill>
                  <a:schemeClr val="bg1"/>
                </a:solidFill>
                <a:latin typeface="Arial" charset="0"/>
                <a:cs typeface="Arial" charset="0"/>
              </a:defRPr>
            </a:lvl8pPr>
            <a:lvl9pPr marL="3886200" indent="-228600" eaLnBrk="0" fontAlgn="base" hangingPunct="0">
              <a:spcBef>
                <a:spcPct val="0"/>
              </a:spcBef>
              <a:spcAft>
                <a:spcPct val="0"/>
              </a:spcAft>
              <a:defRPr sz="1400">
                <a:solidFill>
                  <a:schemeClr val="bg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92D050"/>
                </a:solidFill>
                <a:effectLst/>
                <a:uLnTx/>
                <a:uFillTx/>
                <a:latin typeface="Arial" charset="0"/>
                <a:ea typeface="+mn-ea"/>
                <a:cs typeface="Arial" charset="0"/>
              </a:rPr>
              <a:t>Group A Policies</a:t>
            </a:r>
          </a:p>
        </p:txBody>
      </p:sp>
      <p:pic>
        <p:nvPicPr>
          <p:cNvPr id="2" name="Picture 1">
            <a:extLst>
              <a:ext uri="{FF2B5EF4-FFF2-40B4-BE49-F238E27FC236}">
                <a16:creationId xmlns:a16="http://schemas.microsoft.com/office/drawing/2014/main" id="{212403F1-50FC-46C1-8126-A7DDBA2C9D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2693" y="866089"/>
            <a:ext cx="5070230" cy="4340787"/>
          </a:xfrm>
          <a:prstGeom prst="rect">
            <a:avLst/>
          </a:prstGeom>
        </p:spPr>
      </p:pic>
      <p:sp>
        <p:nvSpPr>
          <p:cNvPr id="11" name="Title 1">
            <a:extLst>
              <a:ext uri="{FF2B5EF4-FFF2-40B4-BE49-F238E27FC236}">
                <a16:creationId xmlns:a16="http://schemas.microsoft.com/office/drawing/2014/main" id="{FE35E658-516E-4217-ABA5-ACA3364E084E}"/>
              </a:ext>
            </a:extLst>
          </p:cNvPr>
          <p:cNvSpPr>
            <a:spLocks noGrp="1"/>
          </p:cNvSpPr>
          <p:nvPr>
            <p:ph type="title"/>
          </p:nvPr>
        </p:nvSpPr>
        <p:spPr>
          <a:xfrm>
            <a:off x="495302" y="228552"/>
            <a:ext cx="11165416" cy="41751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sz="2400" dirty="0"/>
              <a:t>Improve Profitability: </a:t>
            </a:r>
            <a:r>
              <a:rPr lang="en-US" sz="2400" dirty="0">
                <a:solidFill>
                  <a:schemeClr val="tx2">
                    <a:lumMod val="75000"/>
                  </a:schemeClr>
                </a:solidFill>
              </a:rPr>
              <a:t>Policy Ranking</a:t>
            </a:r>
          </a:p>
        </p:txBody>
      </p:sp>
    </p:spTree>
    <p:extLst>
      <p:ext uri="{BB962C8B-B14F-4D97-AF65-F5344CB8AC3E}">
        <p14:creationId xmlns:p14="http://schemas.microsoft.com/office/powerpoint/2010/main" val="298082297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715EB6-2EC1-4728-8C97-EC9DAB0A9732}"/>
              </a:ext>
            </a:extLst>
          </p:cNvPr>
          <p:cNvCxnSpPr/>
          <p:nvPr/>
        </p:nvCxnSpPr>
        <p:spPr bwMode="auto">
          <a:xfrm>
            <a:off x="0" y="1812105"/>
            <a:ext cx="12192000"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Group 5">
            <a:extLst>
              <a:ext uri="{FF2B5EF4-FFF2-40B4-BE49-F238E27FC236}">
                <a16:creationId xmlns:a16="http://schemas.microsoft.com/office/drawing/2014/main" id="{8D51312E-3899-44B3-AC61-F4C146A80138}"/>
              </a:ext>
            </a:extLst>
          </p:cNvPr>
          <p:cNvGrpSpPr/>
          <p:nvPr/>
        </p:nvGrpSpPr>
        <p:grpSpPr>
          <a:xfrm>
            <a:off x="477882" y="1281503"/>
            <a:ext cx="1381125" cy="4905755"/>
            <a:chOff x="565150" y="828675"/>
            <a:chExt cx="1406525" cy="5730875"/>
          </a:xfrm>
        </p:grpSpPr>
        <p:sp>
          <p:nvSpPr>
            <p:cNvPr id="7" name="Freeform 12">
              <a:extLst>
                <a:ext uri="{FF2B5EF4-FFF2-40B4-BE49-F238E27FC236}">
                  <a16:creationId xmlns:a16="http://schemas.microsoft.com/office/drawing/2014/main" id="{EA1351FB-2124-417F-8C35-E8E068B0474F}"/>
                </a:ext>
              </a:extLst>
            </p:cNvPr>
            <p:cNvSpPr>
              <a:spLocks/>
            </p:cNvSpPr>
            <p:nvPr/>
          </p:nvSpPr>
          <p:spPr bwMode="auto">
            <a:xfrm>
              <a:off x="582613" y="828675"/>
              <a:ext cx="1338262" cy="1339850"/>
            </a:xfrm>
            <a:custGeom>
              <a:avLst/>
              <a:gdLst>
                <a:gd name="T0" fmla="*/ 0 w 1338364"/>
                <a:gd name="T1" fmla="*/ 675149 h 1338364"/>
                <a:gd name="T2" fmla="*/ 668774 w 1338364"/>
                <a:gd name="T3" fmla="*/ 0 h 1338364"/>
                <a:gd name="T4" fmla="*/ 1337548 w 1338364"/>
                <a:gd name="T5" fmla="*/ 675149 h 1338364"/>
                <a:gd name="T6" fmla="*/ 668774 w 1338364"/>
                <a:gd name="T7" fmla="*/ 1350299 h 1338364"/>
                <a:gd name="T8" fmla="*/ 0 w 1338364"/>
                <a:gd name="T9" fmla="*/ 675149 h 1338364"/>
                <a:gd name="T10" fmla="*/ 0 60000 65536"/>
                <a:gd name="T11" fmla="*/ 0 60000 65536"/>
                <a:gd name="T12" fmla="*/ 0 60000 65536"/>
                <a:gd name="T13" fmla="*/ 0 60000 65536"/>
                <a:gd name="T14" fmla="*/ 0 60000 65536"/>
                <a:gd name="T15" fmla="*/ 0 w 1338364"/>
                <a:gd name="T16" fmla="*/ 0 h 1338364"/>
                <a:gd name="T17" fmla="*/ 1338364 w 1338364"/>
                <a:gd name="T18" fmla="*/ 1338364 h 1338364"/>
              </a:gdLst>
              <a:ahLst/>
              <a:cxnLst>
                <a:cxn ang="T10">
                  <a:pos x="T0" y="T1"/>
                </a:cxn>
                <a:cxn ang="T11">
                  <a:pos x="T2" y="T3"/>
                </a:cxn>
                <a:cxn ang="T12">
                  <a:pos x="T4" y="T5"/>
                </a:cxn>
                <a:cxn ang="T13">
                  <a:pos x="T6" y="T7"/>
                </a:cxn>
                <a:cxn ang="T14">
                  <a:pos x="T8" y="T9"/>
                </a:cxn>
              </a:cxnLst>
              <a:rect l="T15" t="T16" r="T17" b="T18"/>
              <a:pathLst>
                <a:path w="1338364" h="1338364">
                  <a:moveTo>
                    <a:pt x="0" y="669182"/>
                  </a:moveTo>
                  <a:cubicBezTo>
                    <a:pt x="0" y="299603"/>
                    <a:pt x="299603" y="0"/>
                    <a:pt x="669182" y="0"/>
                  </a:cubicBezTo>
                  <a:cubicBezTo>
                    <a:pt x="1038761" y="0"/>
                    <a:pt x="1338364" y="299603"/>
                    <a:pt x="1338364" y="669182"/>
                  </a:cubicBezTo>
                  <a:cubicBezTo>
                    <a:pt x="1338364" y="1038761"/>
                    <a:pt x="1038761" y="1338364"/>
                    <a:pt x="669182" y="1338364"/>
                  </a:cubicBezTo>
                  <a:cubicBezTo>
                    <a:pt x="299603" y="1338364"/>
                    <a:pt x="0" y="1038761"/>
                    <a:pt x="0" y="669182"/>
                  </a:cubicBezTo>
                  <a:close/>
                </a:path>
              </a:pathLst>
            </a:custGeom>
            <a:solidFill>
              <a:srgbClr val="969696"/>
            </a:solidFill>
            <a:ln w="25400" algn="ctr">
              <a:solidFill>
                <a:srgbClr val="FFFFFF"/>
              </a:solidFill>
              <a:miter lim="800000"/>
              <a:headEnd/>
              <a:tailEnd/>
            </a:ln>
          </p:spPr>
          <p:txBody>
            <a:bodyPr lIns="216319" tIns="216319" rIns="216319" bIns="216319" anchor="ctr"/>
            <a:lstStyle>
              <a:lvl1pPr defTabSz="711200" eaLnBrk="0" hangingPunct="0">
                <a:spcBef>
                  <a:spcPct val="85000"/>
                </a:spcBef>
                <a:buClr>
                  <a:srgbClr val="F7B041"/>
                </a:buClr>
                <a:buSzPct val="70000"/>
                <a:buFont typeface="Wingdings" pitchFamily="2" charset="2"/>
                <a:buChar char="n"/>
                <a:defRPr b="1">
                  <a:solidFill>
                    <a:srgbClr val="666666"/>
                  </a:solidFill>
                  <a:latin typeface="Arial" charset="0"/>
                </a:defRPr>
              </a:lvl1pPr>
              <a:lvl2pPr marL="742950" indent="-285750" defTabSz="711200" eaLnBrk="0" hangingPunct="0">
                <a:spcBef>
                  <a:spcPct val="15000"/>
                </a:spcBef>
                <a:buClr>
                  <a:srgbClr val="969696"/>
                </a:buClr>
                <a:buFont typeface="Symbol" pitchFamily="18" charset="2"/>
                <a:buChar char="-"/>
                <a:defRPr sz="1700">
                  <a:solidFill>
                    <a:srgbClr val="666666"/>
                  </a:solidFill>
                  <a:latin typeface="Arial" charset="0"/>
                </a:defRPr>
              </a:lvl2pPr>
              <a:lvl3pPr marL="1143000" indent="-228600" defTabSz="711200" eaLnBrk="0" hangingPunct="0">
                <a:spcBef>
                  <a:spcPct val="5000"/>
                </a:spcBef>
                <a:buClr>
                  <a:srgbClr val="969696"/>
                </a:buClr>
                <a:buSzPct val="85000"/>
                <a:buFont typeface="Symbol" pitchFamily="18" charset="2"/>
                <a:buChar char="·"/>
                <a:defRPr sz="1600" i="1">
                  <a:solidFill>
                    <a:srgbClr val="666666"/>
                  </a:solidFill>
                  <a:latin typeface="Arial" charset="0"/>
                </a:defRPr>
              </a:lvl3pPr>
              <a:lvl4pPr marL="1600200" indent="-228600" defTabSz="711200" eaLnBrk="0" hangingPunct="0">
                <a:spcBef>
                  <a:spcPct val="5000"/>
                </a:spcBef>
                <a:buClr>
                  <a:srgbClr val="969696"/>
                </a:buClr>
                <a:buFont typeface="Symbol" pitchFamily="18" charset="2"/>
                <a:buChar char="-"/>
                <a:defRPr sz="1600" i="1">
                  <a:solidFill>
                    <a:srgbClr val="666666"/>
                  </a:solidFill>
                  <a:latin typeface="Arial" charset="0"/>
                </a:defRPr>
              </a:lvl4pPr>
              <a:lvl5pPr marL="2057400" indent="-228600" defTabSz="711200" eaLnBrk="0" hangingPunct="0">
                <a:spcBef>
                  <a:spcPct val="5000"/>
                </a:spcBef>
                <a:buClr>
                  <a:srgbClr val="969696"/>
                </a:buClr>
                <a:buFont typeface="Symbol" pitchFamily="18" charset="2"/>
                <a:buChar char="-"/>
                <a:defRPr sz="1600" i="1">
                  <a:solidFill>
                    <a:srgbClr val="666666"/>
                  </a:solidFill>
                  <a:latin typeface="Arial" charset="0"/>
                </a:defRPr>
              </a:lvl5pPr>
              <a:lvl6pPr marL="2514600" indent="-228600" defTabSz="71120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6pPr>
              <a:lvl7pPr marL="2971800" indent="-228600" defTabSz="71120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7pPr>
              <a:lvl8pPr marL="3429000" indent="-228600" defTabSz="71120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8pPr>
              <a:lvl9pPr marL="3886200" indent="-228600" defTabSz="71120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9pPr>
            </a:lstStyle>
            <a:p>
              <a:pPr marL="0" marR="0" lvl="0" indent="0" algn="ctr" defTabSz="711200" rtl="0" eaLnBrk="1" fontAlgn="base" latinLnBrk="0" hangingPunct="1">
                <a:lnSpc>
                  <a:spcPct val="11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Arial" charset="0"/>
                  <a:ea typeface="+mn-ea"/>
                  <a:cs typeface="+mn-cs"/>
                </a:rPr>
                <a:t>Existing Agent Platform</a:t>
              </a:r>
            </a:p>
          </p:txBody>
        </p:sp>
        <p:sp>
          <p:nvSpPr>
            <p:cNvPr id="8" name="Freeform 14">
              <a:extLst>
                <a:ext uri="{FF2B5EF4-FFF2-40B4-BE49-F238E27FC236}">
                  <a16:creationId xmlns:a16="http://schemas.microsoft.com/office/drawing/2014/main" id="{93765B14-71B0-4CEC-9189-97AC67ECB258}"/>
                </a:ext>
              </a:extLst>
            </p:cNvPr>
            <p:cNvSpPr/>
            <p:nvPr/>
          </p:nvSpPr>
          <p:spPr>
            <a:xfrm>
              <a:off x="573088" y="2246313"/>
              <a:ext cx="1338262" cy="1338262"/>
            </a:xfrm>
            <a:custGeom>
              <a:avLst/>
              <a:gdLst>
                <a:gd name="connsiteX0" fmla="*/ 0 w 1338364"/>
                <a:gd name="connsiteY0" fmla="*/ 669182 h 1338364"/>
                <a:gd name="connsiteX1" fmla="*/ 669182 w 1338364"/>
                <a:gd name="connsiteY1" fmla="*/ 0 h 1338364"/>
                <a:gd name="connsiteX2" fmla="*/ 1338364 w 1338364"/>
                <a:gd name="connsiteY2" fmla="*/ 669182 h 1338364"/>
                <a:gd name="connsiteX3" fmla="*/ 669182 w 1338364"/>
                <a:gd name="connsiteY3" fmla="*/ 1338364 h 1338364"/>
                <a:gd name="connsiteX4" fmla="*/ 0 w 1338364"/>
                <a:gd name="connsiteY4" fmla="*/ 669182 h 1338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364" h="1338364">
                  <a:moveTo>
                    <a:pt x="0" y="669182"/>
                  </a:moveTo>
                  <a:cubicBezTo>
                    <a:pt x="0" y="299603"/>
                    <a:pt x="299603" y="0"/>
                    <a:pt x="669182" y="0"/>
                  </a:cubicBezTo>
                  <a:cubicBezTo>
                    <a:pt x="1038761" y="0"/>
                    <a:pt x="1338364" y="299603"/>
                    <a:pt x="1338364" y="669182"/>
                  </a:cubicBezTo>
                  <a:cubicBezTo>
                    <a:pt x="1338364" y="1038761"/>
                    <a:pt x="1038761" y="1338364"/>
                    <a:pt x="669182" y="1338364"/>
                  </a:cubicBezTo>
                  <a:cubicBezTo>
                    <a:pt x="299603" y="1338364"/>
                    <a:pt x="0" y="1038761"/>
                    <a:pt x="0" y="669182"/>
                  </a:cubicBezTo>
                  <a:close/>
                </a:path>
              </a:pathLst>
            </a:custGeom>
            <a:solidFill>
              <a:srgbClr val="F7B04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16319" tIns="216319" rIns="216319" bIns="216319" anchor="ctr"/>
            <a:lstStyle/>
            <a:p>
              <a:pPr marL="0" marR="0" lvl="0" indent="0" algn="ctr" defTabSz="711200" rtl="0" eaLnBrk="1" fontAlgn="base" latinLnBrk="0" hangingPunct="1">
                <a:lnSpc>
                  <a:spcPct val="110000"/>
                </a:lnSpc>
                <a:spcBef>
                  <a:spcPts val="0"/>
                </a:spcBef>
                <a:spcAft>
                  <a:spcPct val="0"/>
                </a:spcAft>
                <a:buClr>
                  <a:srgbClr val="F7B041"/>
                </a:buClr>
                <a:buSzPct val="70000"/>
                <a:buFont typeface="Wingdings" pitchFamily="2" charset="2"/>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TigerCQ</a:t>
              </a:r>
            </a:p>
            <a:p>
              <a:pPr marL="0" marR="0" lvl="0" indent="0" algn="ctr" defTabSz="711200" rtl="0" eaLnBrk="1" fontAlgn="base" latinLnBrk="0" hangingPunct="1">
                <a:lnSpc>
                  <a:spcPct val="110000"/>
                </a:lnSpc>
                <a:spcBef>
                  <a:spcPts val="0"/>
                </a:spcBef>
                <a:spcAft>
                  <a:spcPct val="0"/>
                </a:spcAft>
                <a:buClr>
                  <a:srgbClr val="F7B041"/>
                </a:buClr>
                <a:buSzPct val="70000"/>
                <a:buFont typeface="Wingdings" pitchFamily="2" charset="2"/>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Database</a:t>
              </a:r>
            </a:p>
          </p:txBody>
        </p:sp>
        <p:sp>
          <p:nvSpPr>
            <p:cNvPr id="9" name="Freeform 16">
              <a:extLst>
                <a:ext uri="{FF2B5EF4-FFF2-40B4-BE49-F238E27FC236}">
                  <a16:creationId xmlns:a16="http://schemas.microsoft.com/office/drawing/2014/main" id="{DE358DE6-5FA2-4FF3-9146-929D803BD753}"/>
                </a:ext>
              </a:extLst>
            </p:cNvPr>
            <p:cNvSpPr>
              <a:spLocks/>
            </p:cNvSpPr>
            <p:nvPr/>
          </p:nvSpPr>
          <p:spPr bwMode="auto">
            <a:xfrm>
              <a:off x="573088" y="3663950"/>
              <a:ext cx="1338262" cy="1338263"/>
            </a:xfrm>
            <a:custGeom>
              <a:avLst/>
              <a:gdLst>
                <a:gd name="T0" fmla="*/ 0 w 1338364"/>
                <a:gd name="T1" fmla="*/ 668782 h 1338364"/>
                <a:gd name="T2" fmla="*/ 668774 w 1338364"/>
                <a:gd name="T3" fmla="*/ 0 h 1338364"/>
                <a:gd name="T4" fmla="*/ 1337548 w 1338364"/>
                <a:gd name="T5" fmla="*/ 668782 h 1338364"/>
                <a:gd name="T6" fmla="*/ 668774 w 1338364"/>
                <a:gd name="T7" fmla="*/ 1337556 h 1338364"/>
                <a:gd name="T8" fmla="*/ 0 w 1338364"/>
                <a:gd name="T9" fmla="*/ 668782 h 1338364"/>
                <a:gd name="T10" fmla="*/ 0 60000 65536"/>
                <a:gd name="T11" fmla="*/ 0 60000 65536"/>
                <a:gd name="T12" fmla="*/ 0 60000 65536"/>
                <a:gd name="T13" fmla="*/ 0 60000 65536"/>
                <a:gd name="T14" fmla="*/ 0 60000 65536"/>
                <a:gd name="T15" fmla="*/ 0 w 1338364"/>
                <a:gd name="T16" fmla="*/ 0 h 1338364"/>
                <a:gd name="T17" fmla="*/ 1338364 w 1338364"/>
                <a:gd name="T18" fmla="*/ 1338364 h 1338364"/>
              </a:gdLst>
              <a:ahLst/>
              <a:cxnLst>
                <a:cxn ang="T10">
                  <a:pos x="T0" y="T1"/>
                </a:cxn>
                <a:cxn ang="T11">
                  <a:pos x="T2" y="T3"/>
                </a:cxn>
                <a:cxn ang="T12">
                  <a:pos x="T4" y="T5"/>
                </a:cxn>
                <a:cxn ang="T13">
                  <a:pos x="T6" y="T7"/>
                </a:cxn>
                <a:cxn ang="T14">
                  <a:pos x="T8" y="T9"/>
                </a:cxn>
              </a:cxnLst>
              <a:rect l="T15" t="T16" r="T17" b="T18"/>
              <a:pathLst>
                <a:path w="1338364" h="1338364">
                  <a:moveTo>
                    <a:pt x="0" y="669182"/>
                  </a:moveTo>
                  <a:cubicBezTo>
                    <a:pt x="0" y="299603"/>
                    <a:pt x="299603" y="0"/>
                    <a:pt x="669182" y="0"/>
                  </a:cubicBezTo>
                  <a:cubicBezTo>
                    <a:pt x="1038761" y="0"/>
                    <a:pt x="1338364" y="299603"/>
                    <a:pt x="1338364" y="669182"/>
                  </a:cubicBezTo>
                  <a:cubicBezTo>
                    <a:pt x="1338364" y="1038761"/>
                    <a:pt x="1038761" y="1338364"/>
                    <a:pt x="669182" y="1338364"/>
                  </a:cubicBezTo>
                  <a:cubicBezTo>
                    <a:pt x="299603" y="1338364"/>
                    <a:pt x="0" y="1038761"/>
                    <a:pt x="0" y="669182"/>
                  </a:cubicBezTo>
                  <a:close/>
                </a:path>
              </a:pathLst>
            </a:custGeom>
            <a:solidFill>
              <a:srgbClr val="969696"/>
            </a:solidFill>
            <a:ln w="25400" algn="ctr">
              <a:solidFill>
                <a:srgbClr val="FFFFFF"/>
              </a:solidFill>
              <a:miter lim="800000"/>
              <a:headEnd/>
              <a:tailEnd/>
            </a:ln>
          </p:spPr>
          <p:txBody>
            <a:bodyPr lIns="215049" tIns="215049" rIns="215049" bIns="215049" anchor="ctr"/>
            <a:lstStyle>
              <a:lvl1pPr defTabSz="666750" eaLnBrk="0" hangingPunct="0">
                <a:spcBef>
                  <a:spcPct val="85000"/>
                </a:spcBef>
                <a:buClr>
                  <a:srgbClr val="F7B041"/>
                </a:buClr>
                <a:buSzPct val="70000"/>
                <a:buFont typeface="Wingdings" pitchFamily="2" charset="2"/>
                <a:buChar char="n"/>
                <a:defRPr b="1">
                  <a:solidFill>
                    <a:srgbClr val="666666"/>
                  </a:solidFill>
                  <a:latin typeface="Arial" charset="0"/>
                </a:defRPr>
              </a:lvl1pPr>
              <a:lvl2pPr marL="742950" indent="-285750" defTabSz="666750" eaLnBrk="0" hangingPunct="0">
                <a:spcBef>
                  <a:spcPct val="15000"/>
                </a:spcBef>
                <a:buClr>
                  <a:srgbClr val="969696"/>
                </a:buClr>
                <a:buFont typeface="Symbol" pitchFamily="18" charset="2"/>
                <a:buChar char="-"/>
                <a:defRPr sz="1700">
                  <a:solidFill>
                    <a:srgbClr val="666666"/>
                  </a:solidFill>
                  <a:latin typeface="Arial" charset="0"/>
                </a:defRPr>
              </a:lvl2pPr>
              <a:lvl3pPr marL="1143000" indent="-228600" defTabSz="666750" eaLnBrk="0" hangingPunct="0">
                <a:spcBef>
                  <a:spcPct val="5000"/>
                </a:spcBef>
                <a:buClr>
                  <a:srgbClr val="969696"/>
                </a:buClr>
                <a:buSzPct val="85000"/>
                <a:buFont typeface="Symbol" pitchFamily="18" charset="2"/>
                <a:buChar char="·"/>
                <a:defRPr sz="1600" i="1">
                  <a:solidFill>
                    <a:srgbClr val="666666"/>
                  </a:solidFill>
                  <a:latin typeface="Arial" charset="0"/>
                </a:defRPr>
              </a:lvl3pPr>
              <a:lvl4pPr marL="1600200" indent="-228600" defTabSz="666750" eaLnBrk="0" hangingPunct="0">
                <a:spcBef>
                  <a:spcPct val="5000"/>
                </a:spcBef>
                <a:buClr>
                  <a:srgbClr val="969696"/>
                </a:buClr>
                <a:buFont typeface="Symbol" pitchFamily="18" charset="2"/>
                <a:buChar char="-"/>
                <a:defRPr sz="1600" i="1">
                  <a:solidFill>
                    <a:srgbClr val="666666"/>
                  </a:solidFill>
                  <a:latin typeface="Arial" charset="0"/>
                </a:defRPr>
              </a:lvl4pPr>
              <a:lvl5pPr marL="2057400" indent="-228600" defTabSz="666750" eaLnBrk="0" hangingPunct="0">
                <a:spcBef>
                  <a:spcPct val="5000"/>
                </a:spcBef>
                <a:buClr>
                  <a:srgbClr val="969696"/>
                </a:buClr>
                <a:buFont typeface="Symbol" pitchFamily="18" charset="2"/>
                <a:buChar char="-"/>
                <a:defRPr sz="1600" i="1">
                  <a:solidFill>
                    <a:srgbClr val="666666"/>
                  </a:solidFill>
                  <a:latin typeface="Arial" charset="0"/>
                </a:defRPr>
              </a:lvl5pPr>
              <a:lvl6pPr marL="2514600" indent="-228600" defTabSz="66675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6pPr>
              <a:lvl7pPr marL="2971800" indent="-228600" defTabSz="66675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7pPr>
              <a:lvl8pPr marL="3429000" indent="-228600" defTabSz="66675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8pPr>
              <a:lvl9pPr marL="3886200" indent="-228600" defTabSz="666750" eaLnBrk="0" fontAlgn="base" hangingPunct="0">
                <a:spcBef>
                  <a:spcPct val="5000"/>
                </a:spcBef>
                <a:spcAft>
                  <a:spcPct val="0"/>
                </a:spcAft>
                <a:buClr>
                  <a:srgbClr val="969696"/>
                </a:buClr>
                <a:buFont typeface="Symbol" pitchFamily="18" charset="2"/>
                <a:buChar char="-"/>
                <a:defRPr sz="1600" i="1">
                  <a:solidFill>
                    <a:srgbClr val="666666"/>
                  </a:solidFill>
                  <a:latin typeface="Arial" charset="0"/>
                </a:defRPr>
              </a:lvl9pPr>
            </a:lstStyle>
            <a:p>
              <a:pPr marL="0" marR="0" lvl="0" indent="0" algn="ctr" defTabSz="666750" rtl="0" eaLnBrk="1" fontAlgn="base" latinLnBrk="0" hangingPunct="1">
                <a:lnSpc>
                  <a:spcPct val="11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Arial" charset="0"/>
                  <a:ea typeface="+mn-ea"/>
                  <a:cs typeface="+mn-cs"/>
                </a:rPr>
                <a:t>Company Specific Metrics</a:t>
              </a:r>
            </a:p>
          </p:txBody>
        </p:sp>
        <p:sp>
          <p:nvSpPr>
            <p:cNvPr id="10" name="Freeform 18">
              <a:extLst>
                <a:ext uri="{FF2B5EF4-FFF2-40B4-BE49-F238E27FC236}">
                  <a16:creationId xmlns:a16="http://schemas.microsoft.com/office/drawing/2014/main" id="{A20E7D5D-A714-4530-B50A-4B939FCB7250}"/>
                </a:ext>
              </a:extLst>
            </p:cNvPr>
            <p:cNvSpPr/>
            <p:nvPr/>
          </p:nvSpPr>
          <p:spPr>
            <a:xfrm>
              <a:off x="565150" y="5221288"/>
              <a:ext cx="1406525" cy="1338262"/>
            </a:xfrm>
            <a:custGeom>
              <a:avLst/>
              <a:gdLst>
                <a:gd name="connsiteX0" fmla="*/ 0 w 1338364"/>
                <a:gd name="connsiteY0" fmla="*/ 669182 h 1338364"/>
                <a:gd name="connsiteX1" fmla="*/ 669182 w 1338364"/>
                <a:gd name="connsiteY1" fmla="*/ 0 h 1338364"/>
                <a:gd name="connsiteX2" fmla="*/ 1338364 w 1338364"/>
                <a:gd name="connsiteY2" fmla="*/ 669182 h 1338364"/>
                <a:gd name="connsiteX3" fmla="*/ 669182 w 1338364"/>
                <a:gd name="connsiteY3" fmla="*/ 1338364 h 1338364"/>
                <a:gd name="connsiteX4" fmla="*/ 0 w 1338364"/>
                <a:gd name="connsiteY4" fmla="*/ 669182 h 1338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364" h="1338364">
                  <a:moveTo>
                    <a:pt x="0" y="669182"/>
                  </a:moveTo>
                  <a:cubicBezTo>
                    <a:pt x="0" y="299603"/>
                    <a:pt x="299603" y="0"/>
                    <a:pt x="669182" y="0"/>
                  </a:cubicBezTo>
                  <a:cubicBezTo>
                    <a:pt x="1038761" y="0"/>
                    <a:pt x="1338364" y="299603"/>
                    <a:pt x="1338364" y="669182"/>
                  </a:cubicBezTo>
                  <a:cubicBezTo>
                    <a:pt x="1338364" y="1038761"/>
                    <a:pt x="1038761" y="1338364"/>
                    <a:pt x="669182" y="1338364"/>
                  </a:cubicBezTo>
                  <a:cubicBezTo>
                    <a:pt x="299603" y="1338364"/>
                    <a:pt x="0" y="1038761"/>
                    <a:pt x="0" y="669182"/>
                  </a:cubicBez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09969" tIns="209969" rIns="209969" bIns="209969" anchor="ctr"/>
            <a:lstStyle/>
            <a:p>
              <a:pPr marL="0" marR="0" lvl="0" indent="0" algn="ctr" defTabSz="488950" rtl="0" eaLnBrk="1" fontAlgn="base" latinLnBrk="0" hangingPunct="1">
                <a:lnSpc>
                  <a:spcPct val="110000"/>
                </a:lnSpc>
                <a:spcBef>
                  <a:spcPct val="30000"/>
                </a:spcBef>
                <a:spcAft>
                  <a:spcPct val="0"/>
                </a:spcAft>
                <a:buClr>
                  <a:srgbClr val="F7B041"/>
                </a:buClr>
                <a:buSzPct val="70000"/>
                <a:buFont typeface="Wingdings" pitchFamily="2" charset="2"/>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mn-cs"/>
                </a:rPr>
                <a:t>Quote or Underwriting Decision Matrix</a:t>
              </a:r>
            </a:p>
          </p:txBody>
        </p:sp>
        <p:sp>
          <p:nvSpPr>
            <p:cNvPr id="11" name="Freeform 80">
              <a:extLst>
                <a:ext uri="{FF2B5EF4-FFF2-40B4-BE49-F238E27FC236}">
                  <a16:creationId xmlns:a16="http://schemas.microsoft.com/office/drawing/2014/main" id="{CF3CBAF4-42BE-4854-944B-CEB41EEA14B2}"/>
                </a:ext>
              </a:extLst>
            </p:cNvPr>
            <p:cNvSpPr/>
            <p:nvPr/>
          </p:nvSpPr>
          <p:spPr>
            <a:xfrm>
              <a:off x="1006475" y="1906588"/>
              <a:ext cx="517525" cy="612775"/>
            </a:xfrm>
            <a:custGeom>
              <a:avLst/>
              <a:gdLst>
                <a:gd name="connsiteX0" fmla="*/ 104463 w 788104"/>
                <a:gd name="connsiteY0" fmla="*/ 301371 h 788104"/>
                <a:gd name="connsiteX1" fmla="*/ 301371 w 788104"/>
                <a:gd name="connsiteY1" fmla="*/ 301371 h 788104"/>
                <a:gd name="connsiteX2" fmla="*/ 301371 w 788104"/>
                <a:gd name="connsiteY2" fmla="*/ 104463 h 788104"/>
                <a:gd name="connsiteX3" fmla="*/ 486733 w 788104"/>
                <a:gd name="connsiteY3" fmla="*/ 104463 h 788104"/>
                <a:gd name="connsiteX4" fmla="*/ 486733 w 788104"/>
                <a:gd name="connsiteY4" fmla="*/ 301371 h 788104"/>
                <a:gd name="connsiteX5" fmla="*/ 683641 w 788104"/>
                <a:gd name="connsiteY5" fmla="*/ 301371 h 788104"/>
                <a:gd name="connsiteX6" fmla="*/ 683641 w 788104"/>
                <a:gd name="connsiteY6" fmla="*/ 486733 h 788104"/>
                <a:gd name="connsiteX7" fmla="*/ 486733 w 788104"/>
                <a:gd name="connsiteY7" fmla="*/ 486733 h 788104"/>
                <a:gd name="connsiteX8" fmla="*/ 486733 w 788104"/>
                <a:gd name="connsiteY8" fmla="*/ 683641 h 788104"/>
                <a:gd name="connsiteX9" fmla="*/ 301371 w 788104"/>
                <a:gd name="connsiteY9" fmla="*/ 683641 h 788104"/>
                <a:gd name="connsiteX10" fmla="*/ 301371 w 788104"/>
                <a:gd name="connsiteY10" fmla="*/ 486733 h 788104"/>
                <a:gd name="connsiteX11" fmla="*/ 104463 w 788104"/>
                <a:gd name="connsiteY11" fmla="*/ 486733 h 788104"/>
                <a:gd name="connsiteX12" fmla="*/ 104463 w 788104"/>
                <a:gd name="connsiteY12" fmla="*/ 301371 h 78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104" h="788104">
                  <a:moveTo>
                    <a:pt x="104463" y="301371"/>
                  </a:moveTo>
                  <a:lnTo>
                    <a:pt x="301371" y="301371"/>
                  </a:lnTo>
                  <a:lnTo>
                    <a:pt x="301371" y="104463"/>
                  </a:lnTo>
                  <a:lnTo>
                    <a:pt x="486733" y="104463"/>
                  </a:lnTo>
                  <a:lnTo>
                    <a:pt x="486733" y="301371"/>
                  </a:lnTo>
                  <a:lnTo>
                    <a:pt x="683641" y="301371"/>
                  </a:lnTo>
                  <a:lnTo>
                    <a:pt x="683641" y="486733"/>
                  </a:lnTo>
                  <a:lnTo>
                    <a:pt x="486733" y="486733"/>
                  </a:lnTo>
                  <a:lnTo>
                    <a:pt x="486733" y="683641"/>
                  </a:lnTo>
                  <a:lnTo>
                    <a:pt x="301371" y="683641"/>
                  </a:lnTo>
                  <a:lnTo>
                    <a:pt x="301371" y="486733"/>
                  </a:lnTo>
                  <a:lnTo>
                    <a:pt x="104463" y="486733"/>
                  </a:lnTo>
                  <a:lnTo>
                    <a:pt x="104463" y="301371"/>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4463" tIns="301371" rIns="104463" bIns="301371" spcCol="1270" anchor="ctr"/>
            <a:lstStyle/>
            <a:p>
              <a:pPr marL="0" marR="0" lvl="0" indent="0" algn="l" defTabSz="622300" rtl="0" eaLnBrk="1" fontAlgn="base" latinLnBrk="0" hangingPunct="1">
                <a:lnSpc>
                  <a:spcPct val="90000"/>
                </a:lnSpc>
                <a:spcBef>
                  <a:spcPct val="30000"/>
                </a:spcBef>
                <a:spcAft>
                  <a:spcPct val="35000"/>
                </a:spcAft>
                <a:buClr>
                  <a:srgbClr val="F7B041"/>
                </a:buClr>
                <a:buSzPct val="70000"/>
                <a:buFont typeface="Wingdings" pitchFamily="2" charset="2"/>
                <a:buNone/>
                <a:tabLst/>
                <a:defRPr/>
              </a:pPr>
              <a:endParaRPr kumimoji="0" lang="en-US" sz="1400" b="1" i="0" u="none" strike="noStrike" kern="1200" cap="none" spc="0" normalizeH="0" baseline="0" noProof="0" dirty="0">
                <a:ln>
                  <a:noFill/>
                </a:ln>
                <a:solidFill>
                  <a:prstClr val="black"/>
                </a:solidFill>
                <a:effectLst/>
                <a:uLnTx/>
                <a:uFillTx/>
                <a:latin typeface="Arial"/>
                <a:ea typeface="+mn-ea"/>
                <a:cs typeface="+mn-cs"/>
              </a:endParaRPr>
            </a:p>
          </p:txBody>
        </p:sp>
        <p:sp>
          <p:nvSpPr>
            <p:cNvPr id="12" name="Freeform 81">
              <a:extLst>
                <a:ext uri="{FF2B5EF4-FFF2-40B4-BE49-F238E27FC236}">
                  <a16:creationId xmlns:a16="http://schemas.microsoft.com/office/drawing/2014/main" id="{8774596F-F1CB-416D-B380-B3600492951E}"/>
                </a:ext>
              </a:extLst>
            </p:cNvPr>
            <p:cNvSpPr/>
            <p:nvPr/>
          </p:nvSpPr>
          <p:spPr>
            <a:xfrm>
              <a:off x="992188" y="3324225"/>
              <a:ext cx="517525" cy="611188"/>
            </a:xfrm>
            <a:custGeom>
              <a:avLst/>
              <a:gdLst>
                <a:gd name="connsiteX0" fmla="*/ 104463 w 788104"/>
                <a:gd name="connsiteY0" fmla="*/ 301371 h 788104"/>
                <a:gd name="connsiteX1" fmla="*/ 301371 w 788104"/>
                <a:gd name="connsiteY1" fmla="*/ 301371 h 788104"/>
                <a:gd name="connsiteX2" fmla="*/ 301371 w 788104"/>
                <a:gd name="connsiteY2" fmla="*/ 104463 h 788104"/>
                <a:gd name="connsiteX3" fmla="*/ 486733 w 788104"/>
                <a:gd name="connsiteY3" fmla="*/ 104463 h 788104"/>
                <a:gd name="connsiteX4" fmla="*/ 486733 w 788104"/>
                <a:gd name="connsiteY4" fmla="*/ 301371 h 788104"/>
                <a:gd name="connsiteX5" fmla="*/ 683641 w 788104"/>
                <a:gd name="connsiteY5" fmla="*/ 301371 h 788104"/>
                <a:gd name="connsiteX6" fmla="*/ 683641 w 788104"/>
                <a:gd name="connsiteY6" fmla="*/ 486733 h 788104"/>
                <a:gd name="connsiteX7" fmla="*/ 486733 w 788104"/>
                <a:gd name="connsiteY7" fmla="*/ 486733 h 788104"/>
                <a:gd name="connsiteX8" fmla="*/ 486733 w 788104"/>
                <a:gd name="connsiteY8" fmla="*/ 683641 h 788104"/>
                <a:gd name="connsiteX9" fmla="*/ 301371 w 788104"/>
                <a:gd name="connsiteY9" fmla="*/ 683641 h 788104"/>
                <a:gd name="connsiteX10" fmla="*/ 301371 w 788104"/>
                <a:gd name="connsiteY10" fmla="*/ 486733 h 788104"/>
                <a:gd name="connsiteX11" fmla="*/ 104463 w 788104"/>
                <a:gd name="connsiteY11" fmla="*/ 486733 h 788104"/>
                <a:gd name="connsiteX12" fmla="*/ 104463 w 788104"/>
                <a:gd name="connsiteY12" fmla="*/ 301371 h 78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104" h="788104">
                  <a:moveTo>
                    <a:pt x="104463" y="301371"/>
                  </a:moveTo>
                  <a:lnTo>
                    <a:pt x="301371" y="301371"/>
                  </a:lnTo>
                  <a:lnTo>
                    <a:pt x="301371" y="104463"/>
                  </a:lnTo>
                  <a:lnTo>
                    <a:pt x="486733" y="104463"/>
                  </a:lnTo>
                  <a:lnTo>
                    <a:pt x="486733" y="301371"/>
                  </a:lnTo>
                  <a:lnTo>
                    <a:pt x="683641" y="301371"/>
                  </a:lnTo>
                  <a:lnTo>
                    <a:pt x="683641" y="486733"/>
                  </a:lnTo>
                  <a:lnTo>
                    <a:pt x="486733" y="486733"/>
                  </a:lnTo>
                  <a:lnTo>
                    <a:pt x="486733" y="683641"/>
                  </a:lnTo>
                  <a:lnTo>
                    <a:pt x="301371" y="683641"/>
                  </a:lnTo>
                  <a:lnTo>
                    <a:pt x="301371" y="486733"/>
                  </a:lnTo>
                  <a:lnTo>
                    <a:pt x="104463" y="486733"/>
                  </a:lnTo>
                  <a:lnTo>
                    <a:pt x="104463" y="301371"/>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4463" tIns="301371" rIns="104463" bIns="301371" spcCol="1270" anchor="ctr"/>
            <a:lstStyle/>
            <a:p>
              <a:pPr marL="0" marR="0" lvl="0" indent="0" algn="l" defTabSz="622300" rtl="0" eaLnBrk="1" fontAlgn="base" latinLnBrk="0" hangingPunct="1">
                <a:lnSpc>
                  <a:spcPct val="90000"/>
                </a:lnSpc>
                <a:spcBef>
                  <a:spcPct val="30000"/>
                </a:spcBef>
                <a:spcAft>
                  <a:spcPct val="35000"/>
                </a:spcAft>
                <a:buClr>
                  <a:srgbClr val="F7B041"/>
                </a:buClr>
                <a:buSzPct val="70000"/>
                <a:buFont typeface="Wingdings" pitchFamily="2" charset="2"/>
                <a:buNone/>
                <a:tabLst/>
                <a:defRPr/>
              </a:pPr>
              <a:endParaRPr kumimoji="0" lang="en-US" sz="1400" b="1" i="0" u="none" strike="noStrike" kern="1200" cap="none" spc="0" normalizeH="0" baseline="0" noProof="0" dirty="0">
                <a:ln>
                  <a:noFill/>
                </a:ln>
                <a:solidFill>
                  <a:prstClr val="black"/>
                </a:solidFill>
                <a:effectLst/>
                <a:uLnTx/>
                <a:uFillTx/>
                <a:latin typeface="Arial"/>
                <a:ea typeface="+mn-ea"/>
                <a:cs typeface="+mn-cs"/>
              </a:endParaRPr>
            </a:p>
          </p:txBody>
        </p:sp>
        <p:sp>
          <p:nvSpPr>
            <p:cNvPr id="13" name="Equal 39">
              <a:extLst>
                <a:ext uri="{FF2B5EF4-FFF2-40B4-BE49-F238E27FC236}">
                  <a16:creationId xmlns:a16="http://schemas.microsoft.com/office/drawing/2014/main" id="{5D539F1E-DEE9-46B6-AEF6-EBA36A37D277}"/>
                </a:ext>
              </a:extLst>
            </p:cNvPr>
            <p:cNvSpPr/>
            <p:nvPr/>
          </p:nvSpPr>
          <p:spPr bwMode="auto">
            <a:xfrm>
              <a:off x="812800" y="4875213"/>
              <a:ext cx="889000" cy="509587"/>
            </a:xfrm>
            <a:prstGeom prst="mathEqual">
              <a:avLst/>
            </a:prstGeom>
            <a:solidFill>
              <a:schemeClr val="tx1"/>
            </a:solidFill>
            <a:ln w="12700"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10000"/>
                </a:lnSpc>
                <a:spcBef>
                  <a:spcPct val="30000"/>
                </a:spcBef>
                <a:spcAft>
                  <a:spcPct val="0"/>
                </a:spcAft>
                <a:buClr>
                  <a:srgbClr val="F7B041"/>
                </a:buClr>
                <a:buSzPct val="70000"/>
                <a:buFont typeface="Wingdings" pitchFamily="2" charset="2"/>
                <a:buNone/>
                <a:tabLst/>
                <a:defRPr/>
              </a:pPr>
              <a:endParaRPr kumimoji="0" lang="en-US" sz="1800" b="1" i="0" u="none" strike="noStrike" kern="1200" cap="none" spc="0" normalizeH="0" baseline="0" noProof="0" dirty="0">
                <a:ln>
                  <a:noFill/>
                </a:ln>
                <a:solidFill>
                  <a:srgbClr val="666666"/>
                </a:solidFill>
                <a:effectLst/>
                <a:uLnTx/>
                <a:uFillTx/>
                <a:latin typeface="Arial" charset="0"/>
                <a:ea typeface="+mn-ea"/>
                <a:cs typeface="+mn-cs"/>
              </a:endParaRPr>
            </a:p>
          </p:txBody>
        </p:sp>
      </p:grpSp>
      <p:sp>
        <p:nvSpPr>
          <p:cNvPr id="14" name="Rectangle 14">
            <a:extLst>
              <a:ext uri="{FF2B5EF4-FFF2-40B4-BE49-F238E27FC236}">
                <a16:creationId xmlns:a16="http://schemas.microsoft.com/office/drawing/2014/main" id="{0227A867-A74B-4782-A490-9C229A27DA7D}"/>
              </a:ext>
            </a:extLst>
          </p:cNvPr>
          <p:cNvSpPr txBox="1">
            <a:spLocks noChangeArrowheads="1"/>
          </p:cNvSpPr>
          <p:nvPr/>
        </p:nvSpPr>
        <p:spPr bwMode="auto">
          <a:xfrm>
            <a:off x="1903236" y="1282846"/>
            <a:ext cx="4688569" cy="396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6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altLang="en-US" sz="1600" b="1" i="0" u="none" strike="noStrike" kern="0" cap="none" spc="0" normalizeH="0" baseline="0" noProof="0" dirty="0">
                <a:ln>
                  <a:noFill/>
                </a:ln>
                <a:solidFill>
                  <a:prstClr val="black"/>
                </a:solidFill>
                <a:effectLst/>
                <a:uLnTx/>
                <a:uFillTx/>
                <a:latin typeface="Arial"/>
                <a:ea typeface="+mn-ea"/>
                <a:cs typeface="+mn-cs"/>
              </a:rPr>
              <a:t>Existing Agent UW System Used to Collect TigerCQ Inputs</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Policy Financial Structure:  Values, Deductibles, etc.</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Building Characteristics:  Address, Occupancy, Construction, Year Built, Number of Stories, Secondary Modifiers (Where Applicable)</a:t>
            </a:r>
          </a:p>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altLang="en-US" sz="1600" b="1" i="0" u="none" strike="noStrike" kern="0" cap="none" spc="0" normalizeH="0" baseline="0" noProof="0" dirty="0">
                <a:ln>
                  <a:noFill/>
                </a:ln>
                <a:solidFill>
                  <a:prstClr val="black"/>
                </a:solidFill>
                <a:effectLst/>
                <a:uLnTx/>
                <a:uFillTx/>
                <a:latin typeface="Arial"/>
                <a:ea typeface="+mn-ea"/>
                <a:cs typeface="+mn-cs"/>
              </a:rPr>
              <a:t>TigerCQ Calculates</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Expected Loss Estimation </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Marginal Reinsurance Cost, Recovery Estimation</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Surplus Charge Estimation (if Applicable)</a:t>
            </a:r>
          </a:p>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altLang="en-US" sz="1600" b="1" i="0" u="none" strike="noStrike" kern="0" cap="none" spc="0" normalizeH="0" baseline="0" noProof="0" dirty="0">
                <a:ln>
                  <a:noFill/>
                </a:ln>
                <a:solidFill>
                  <a:prstClr val="black"/>
                </a:solidFill>
                <a:effectLst/>
                <a:uLnTx/>
                <a:uFillTx/>
                <a:latin typeface="Arial"/>
                <a:ea typeface="+mn-ea"/>
                <a:cs typeface="+mn-cs"/>
              </a:rPr>
              <a:t>Company Specific Metrics</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CAT Quotes Can Be Combined With Non-CAT, Expense Estimates, and Other Company Specific Criteria</a:t>
            </a:r>
            <a:r>
              <a:rPr kumimoji="0" lang="en-US" altLang="en-US" b="0" i="0" u="none" strike="noStrike" kern="0" cap="none" spc="0" normalizeH="0" baseline="0" noProof="0" dirty="0">
                <a:ln>
                  <a:noFill/>
                </a:ln>
                <a:solidFill>
                  <a:prstClr val="black"/>
                </a:solidFill>
                <a:effectLst/>
                <a:uLnTx/>
                <a:uFillTx/>
                <a:latin typeface="Arial"/>
                <a:ea typeface="+mn-ea"/>
                <a:cs typeface="+mn-cs"/>
              </a:rPr>
              <a:t> </a:t>
            </a:r>
          </a:p>
          <a:p>
            <a:pPr marL="342900" marR="0" lvl="0" indent="-342900" algn="l" defTabSz="914400" rtl="0" eaLnBrk="1" fontAlgn="base" latinLnBrk="0" hangingPunct="1">
              <a:lnSpc>
                <a:spcPct val="100000"/>
              </a:lnSpc>
              <a:spcBef>
                <a:spcPct val="85000"/>
              </a:spcBef>
              <a:spcAft>
                <a:spcPct val="0"/>
              </a:spcAft>
              <a:buClr>
                <a:srgbClr val="F7B041"/>
              </a:buClr>
              <a:buSzPct val="70000"/>
              <a:buFont typeface="Wingdings" pitchFamily="2" charset="2"/>
              <a:buChar char="n"/>
              <a:tabLst/>
              <a:defRPr/>
            </a:pPr>
            <a:r>
              <a:rPr kumimoji="0" lang="en-US" altLang="en-US" sz="1600" b="1" i="0" u="none" strike="noStrike" kern="0" cap="none" spc="0" normalizeH="0" baseline="0" noProof="0" dirty="0">
                <a:ln>
                  <a:noFill/>
                </a:ln>
                <a:solidFill>
                  <a:prstClr val="black"/>
                </a:solidFill>
                <a:effectLst/>
                <a:uLnTx/>
                <a:uFillTx/>
                <a:latin typeface="Arial"/>
                <a:ea typeface="+mn-ea"/>
                <a:cs typeface="+mn-cs"/>
              </a:rPr>
              <a:t>Result</a:t>
            </a:r>
          </a:p>
          <a:p>
            <a:pPr marL="792163" marR="0" lvl="1" indent="-269875" algn="l" defTabSz="914400" rtl="0" eaLnBrk="1" fontAlgn="base" latinLnBrk="0" hangingPunct="1">
              <a:lnSpc>
                <a:spcPct val="100000"/>
              </a:lnSpc>
              <a:spcBef>
                <a:spcPct val="15000"/>
              </a:spcBef>
              <a:spcAft>
                <a:spcPct val="0"/>
              </a:spcAft>
              <a:buClr>
                <a:srgbClr val="969696"/>
              </a:buClr>
              <a:buSzPct val="70000"/>
              <a:buFont typeface="Symbol" pitchFamily="18" charset="2"/>
              <a:buChar char="-"/>
              <a:tabLst/>
              <a:defRPr/>
            </a:pPr>
            <a:r>
              <a:rPr kumimoji="0" lang="en-US" altLang="en-US" sz="1400" b="0" i="0" u="none" strike="noStrike" kern="0" cap="none" spc="0" normalizeH="0" baseline="0" noProof="0" dirty="0">
                <a:ln>
                  <a:noFill/>
                </a:ln>
                <a:solidFill>
                  <a:prstClr val="black"/>
                </a:solidFill>
                <a:effectLst/>
                <a:uLnTx/>
                <a:uFillTx/>
                <a:latin typeface="Arial"/>
                <a:ea typeface="+mn-ea"/>
                <a:cs typeface="+mn-cs"/>
              </a:rPr>
              <a:t>Estimated CAT Quotient </a:t>
            </a:r>
            <a:r>
              <a:rPr kumimoji="0" lang="en-US" altLang="en-US" sz="1400" b="0" i="0" u="none" strike="noStrike" kern="0" cap="none" spc="0" normalizeH="0" baseline="0" noProof="0" dirty="0">
                <a:ln>
                  <a:noFill/>
                </a:ln>
                <a:solidFill>
                  <a:prstClr val="black"/>
                </a:solidFill>
                <a:effectLst/>
                <a:uLnTx/>
                <a:uFillTx/>
                <a:latin typeface="Arial"/>
                <a:ea typeface="+mn-ea"/>
                <a:cs typeface="+mn-cs"/>
                <a:sym typeface="Wingdings" pitchFamily="2" charset="2"/>
              </a:rPr>
              <a:t></a:t>
            </a:r>
            <a:r>
              <a:rPr kumimoji="0" lang="en-US" altLang="en-US" sz="1400" b="0" i="0" u="none" strike="noStrike" kern="0" cap="none" spc="0" normalizeH="0" baseline="0" noProof="0" dirty="0">
                <a:ln>
                  <a:noFill/>
                </a:ln>
                <a:solidFill>
                  <a:prstClr val="black"/>
                </a:solidFill>
                <a:effectLst/>
                <a:uLnTx/>
                <a:uFillTx/>
                <a:latin typeface="Arial"/>
                <a:ea typeface="+mn-ea"/>
                <a:cs typeface="+mn-cs"/>
              </a:rPr>
              <a:t> Real-Time Policy Underwriting Decision</a:t>
            </a:r>
          </a:p>
        </p:txBody>
      </p:sp>
      <p:pic>
        <p:nvPicPr>
          <p:cNvPr id="46" name="Picture 45">
            <a:extLst>
              <a:ext uri="{FF2B5EF4-FFF2-40B4-BE49-F238E27FC236}">
                <a16:creationId xmlns:a16="http://schemas.microsoft.com/office/drawing/2014/main" id="{F3B34B2D-62E5-4BC9-B3F0-6C752B5D22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4098" y="1281503"/>
            <a:ext cx="4846620" cy="2999868"/>
          </a:xfrm>
          <a:prstGeom prst="rect">
            <a:avLst/>
          </a:prstGeom>
        </p:spPr>
      </p:pic>
      <p:pic>
        <p:nvPicPr>
          <p:cNvPr id="21" name="Picture 20">
            <a:extLst>
              <a:ext uri="{FF2B5EF4-FFF2-40B4-BE49-F238E27FC236}">
                <a16:creationId xmlns:a16="http://schemas.microsoft.com/office/drawing/2014/main" id="{E1BD18A6-9F13-4AB0-B765-ABD2E362BC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811" b="5700"/>
          <a:stretch/>
        </p:blipFill>
        <p:spPr>
          <a:xfrm>
            <a:off x="7677903" y="4389899"/>
            <a:ext cx="3363742" cy="2131978"/>
          </a:xfrm>
          <a:prstGeom prst="rect">
            <a:avLst/>
          </a:prstGeom>
          <a:ln>
            <a:solidFill>
              <a:schemeClr val="tx1"/>
            </a:solidFill>
          </a:ln>
        </p:spPr>
      </p:pic>
      <p:sp>
        <p:nvSpPr>
          <p:cNvPr id="24" name="Rectangle 23">
            <a:extLst>
              <a:ext uri="{FF2B5EF4-FFF2-40B4-BE49-F238E27FC236}">
                <a16:creationId xmlns:a16="http://schemas.microsoft.com/office/drawing/2014/main" id="{59E702A3-1F3E-4DF0-B3B6-2957D47CF79E}"/>
              </a:ext>
            </a:extLst>
          </p:cNvPr>
          <p:cNvSpPr/>
          <p:nvPr/>
        </p:nvSpPr>
        <p:spPr bwMode="auto">
          <a:xfrm>
            <a:off x="495300" y="822584"/>
            <a:ext cx="11201400" cy="350391"/>
          </a:xfrm>
          <a:prstGeom prst="rect">
            <a:avLst/>
          </a:prstGeom>
          <a:solidFill>
            <a:srgbClr val="F7B04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F7B041"/>
              </a:buClr>
              <a:buSzPct val="70000"/>
              <a:buFont typeface="Wingdings" pitchFamily="2" charset="2"/>
              <a:buNone/>
              <a:tabLst/>
              <a:defRPr/>
            </a:pPr>
            <a:r>
              <a:rPr kumimoji="0" lang="en-US" sz="1600" b="1" i="1" u="none" strike="noStrike" kern="1200" cap="none" spc="0" normalizeH="0" baseline="0" noProof="0" dirty="0" err="1">
                <a:ln>
                  <a:noFill/>
                </a:ln>
                <a:effectLst/>
                <a:uLnTx/>
                <a:uFillTx/>
                <a:latin typeface="Arial" charset="0"/>
                <a:ea typeface="+mn-ea"/>
                <a:cs typeface="+mn-cs"/>
              </a:rPr>
              <a:t>TigerCQ</a:t>
            </a:r>
            <a:r>
              <a:rPr kumimoji="0" lang="en-US" sz="1600" b="1" i="1" u="none" strike="noStrike" kern="1200" cap="none" spc="0" normalizeH="0" baseline="0" noProof="0" dirty="0">
                <a:ln>
                  <a:noFill/>
                </a:ln>
                <a:effectLst/>
                <a:uLnTx/>
                <a:uFillTx/>
                <a:latin typeface="Arial" charset="0"/>
                <a:ea typeface="+mn-ea"/>
                <a:cs typeface="+mn-cs"/>
              </a:rPr>
              <a:t> (CAT Quotient) Will Help Integrate Reinsurance Cost to Policy Level Pricing and UW</a:t>
            </a:r>
          </a:p>
        </p:txBody>
      </p:sp>
      <p:sp>
        <p:nvSpPr>
          <p:cNvPr id="26" name="Rectangle 25">
            <a:extLst>
              <a:ext uri="{FF2B5EF4-FFF2-40B4-BE49-F238E27FC236}">
                <a16:creationId xmlns:a16="http://schemas.microsoft.com/office/drawing/2014/main" id="{2CD14BFF-67DB-4313-AC19-4C9BF5F9B977}"/>
              </a:ext>
            </a:extLst>
          </p:cNvPr>
          <p:cNvSpPr/>
          <p:nvPr/>
        </p:nvSpPr>
        <p:spPr bwMode="auto">
          <a:xfrm>
            <a:off x="7591934" y="4220769"/>
            <a:ext cx="3535680" cy="341462"/>
          </a:xfrm>
          <a:prstGeom prst="rect">
            <a:avLst/>
          </a:prstGeom>
          <a:solidFill>
            <a:schemeClr val="bg1">
              <a:lumMod val="8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200" b="1" i="0" u="none" strike="noStrike" cap="none" normalizeH="0" baseline="0" dirty="0">
                <a:ln>
                  <a:noFill/>
                </a:ln>
                <a:solidFill>
                  <a:schemeClr val="tx1"/>
                </a:solidFill>
                <a:effectLst/>
                <a:latin typeface="Arial" charset="0"/>
              </a:rPr>
              <a:t>Identify Issues Before Policies are Bound</a:t>
            </a:r>
          </a:p>
        </p:txBody>
      </p:sp>
      <p:sp>
        <p:nvSpPr>
          <p:cNvPr id="19" name="Title 1">
            <a:extLst>
              <a:ext uri="{FF2B5EF4-FFF2-40B4-BE49-F238E27FC236}">
                <a16:creationId xmlns:a16="http://schemas.microsoft.com/office/drawing/2014/main" id="{2154EF9B-CA68-4180-86D4-6339FBCA5DA7}"/>
              </a:ext>
            </a:extLst>
          </p:cNvPr>
          <p:cNvSpPr>
            <a:spLocks noGrp="1"/>
          </p:cNvSpPr>
          <p:nvPr>
            <p:ph type="title"/>
          </p:nvPr>
        </p:nvSpPr>
        <p:spPr>
          <a:xfrm>
            <a:off x="495302" y="228552"/>
            <a:ext cx="11165416" cy="41751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US" sz="2400" dirty="0"/>
              <a:t>Improve Profitability: </a:t>
            </a:r>
            <a:r>
              <a:rPr lang="en-US" sz="2400" dirty="0">
                <a:solidFill>
                  <a:schemeClr val="tx2">
                    <a:lumMod val="75000"/>
                  </a:schemeClr>
                </a:solidFill>
              </a:rPr>
              <a:t>Cat Underwriting with TCQ</a:t>
            </a:r>
          </a:p>
        </p:txBody>
      </p:sp>
    </p:spTree>
    <p:extLst>
      <p:ext uri="{BB962C8B-B14F-4D97-AF65-F5344CB8AC3E}">
        <p14:creationId xmlns:p14="http://schemas.microsoft.com/office/powerpoint/2010/main" val="337083759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688B-269C-4E7F-9511-C93C22A8E7B9}"/>
              </a:ext>
            </a:extLst>
          </p:cNvPr>
          <p:cNvSpPr>
            <a:spLocks noGrp="1"/>
          </p:cNvSpPr>
          <p:nvPr>
            <p:ph type="title"/>
          </p:nvPr>
        </p:nvSpPr>
        <p:spPr/>
        <p:txBody>
          <a:bodyPr/>
          <a:lstStyle/>
          <a:p>
            <a:r>
              <a:rPr lang="en-US" sz="2400" dirty="0"/>
              <a:t>Event Response: </a:t>
            </a:r>
            <a:r>
              <a:rPr lang="en-US" sz="2400" dirty="0">
                <a:solidFill>
                  <a:schemeClr val="tx2">
                    <a:lumMod val="75000"/>
                  </a:schemeClr>
                </a:solidFill>
              </a:rPr>
              <a:t>TigerAlert</a:t>
            </a:r>
          </a:p>
        </p:txBody>
      </p:sp>
      <p:pic>
        <p:nvPicPr>
          <p:cNvPr id="3" name="object 11">
            <a:extLst>
              <a:ext uri="{FF2B5EF4-FFF2-40B4-BE49-F238E27FC236}">
                <a16:creationId xmlns:a16="http://schemas.microsoft.com/office/drawing/2014/main" id="{7AC9FEBE-FCA1-473C-A982-D3743325B87D}"/>
              </a:ext>
            </a:extLst>
          </p:cNvPr>
          <p:cNvPicPr/>
          <p:nvPr/>
        </p:nvPicPr>
        <p:blipFill>
          <a:blip r:embed="rId2" cstate="screen">
            <a:extLst>
              <a:ext uri="{28A0092B-C50C-407E-A947-70E740481C1C}">
                <a14:useLocalDpi xmlns:a14="http://schemas.microsoft.com/office/drawing/2010/main"/>
              </a:ext>
            </a:extLst>
          </a:blip>
          <a:stretch>
            <a:fillRect/>
          </a:stretch>
        </p:blipFill>
        <p:spPr>
          <a:xfrm>
            <a:off x="77723" y="1539239"/>
            <a:ext cx="5951220" cy="4168139"/>
          </a:xfrm>
          <a:prstGeom prst="rect">
            <a:avLst/>
          </a:prstGeom>
        </p:spPr>
      </p:pic>
      <p:pic>
        <p:nvPicPr>
          <p:cNvPr id="4" name="object 12">
            <a:extLst>
              <a:ext uri="{FF2B5EF4-FFF2-40B4-BE49-F238E27FC236}">
                <a16:creationId xmlns:a16="http://schemas.microsoft.com/office/drawing/2014/main" id="{BC70FBFD-5970-4ABF-84F8-5AE480339861}"/>
              </a:ext>
            </a:extLst>
          </p:cNvPr>
          <p:cNvPicPr/>
          <p:nvPr/>
        </p:nvPicPr>
        <p:blipFill>
          <a:blip r:embed="rId3" cstate="screen">
            <a:extLst>
              <a:ext uri="{28A0092B-C50C-407E-A947-70E740481C1C}">
                <a14:useLocalDpi xmlns:a14="http://schemas.microsoft.com/office/drawing/2010/main"/>
              </a:ext>
            </a:extLst>
          </a:blip>
          <a:stretch>
            <a:fillRect/>
          </a:stretch>
        </p:blipFill>
        <p:spPr>
          <a:xfrm>
            <a:off x="6163055" y="1539239"/>
            <a:ext cx="5951220" cy="4169664"/>
          </a:xfrm>
          <a:prstGeom prst="rect">
            <a:avLst/>
          </a:prstGeom>
        </p:spPr>
      </p:pic>
    </p:spTree>
    <p:extLst>
      <p:ext uri="{BB962C8B-B14F-4D97-AF65-F5344CB8AC3E}">
        <p14:creationId xmlns:p14="http://schemas.microsoft.com/office/powerpoint/2010/main" val="181074913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688B-269C-4E7F-9511-C93C22A8E7B9}"/>
              </a:ext>
            </a:extLst>
          </p:cNvPr>
          <p:cNvSpPr>
            <a:spLocks noGrp="1"/>
          </p:cNvSpPr>
          <p:nvPr>
            <p:ph type="title"/>
          </p:nvPr>
        </p:nvSpPr>
        <p:spPr/>
        <p:txBody>
          <a:bodyPr/>
          <a:lstStyle/>
          <a:p>
            <a:r>
              <a:rPr lang="en-US" sz="2400" dirty="0"/>
              <a:t>Event Response: </a:t>
            </a:r>
            <a:r>
              <a:rPr lang="en-US" sz="2400" dirty="0">
                <a:solidFill>
                  <a:schemeClr val="tx2">
                    <a:lumMod val="75000"/>
                  </a:schemeClr>
                </a:solidFill>
              </a:rPr>
              <a:t>TigerAlert</a:t>
            </a:r>
          </a:p>
        </p:txBody>
      </p:sp>
      <p:pic>
        <p:nvPicPr>
          <p:cNvPr id="5" name="Picture 4">
            <a:extLst>
              <a:ext uri="{FF2B5EF4-FFF2-40B4-BE49-F238E27FC236}">
                <a16:creationId xmlns:a16="http://schemas.microsoft.com/office/drawing/2014/main" id="{B595DBE4-77D3-480D-807D-5A6888EA49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316" y="1771649"/>
            <a:ext cx="5746875" cy="3872991"/>
          </a:xfrm>
          <a:prstGeom prst="rect">
            <a:avLst/>
          </a:prstGeom>
        </p:spPr>
      </p:pic>
      <p:pic>
        <p:nvPicPr>
          <p:cNvPr id="6" name="Picture 5">
            <a:extLst>
              <a:ext uri="{FF2B5EF4-FFF2-40B4-BE49-F238E27FC236}">
                <a16:creationId xmlns:a16="http://schemas.microsoft.com/office/drawing/2014/main" id="{CB8859B5-F202-4632-BD32-71AC97230CCB}"/>
              </a:ext>
            </a:extLst>
          </p:cNvPr>
          <p:cNvPicPr>
            <a:picLocks noChangeAspect="1"/>
          </p:cNvPicPr>
          <p:nvPr/>
        </p:nvPicPr>
        <p:blipFill>
          <a:blip r:embed="rId3"/>
          <a:stretch>
            <a:fillRect/>
          </a:stretch>
        </p:blipFill>
        <p:spPr>
          <a:xfrm>
            <a:off x="5965456" y="1771649"/>
            <a:ext cx="6173913" cy="1398726"/>
          </a:xfrm>
          <a:prstGeom prst="rect">
            <a:avLst/>
          </a:prstGeom>
        </p:spPr>
      </p:pic>
      <p:pic>
        <p:nvPicPr>
          <p:cNvPr id="7" name="Picture 6">
            <a:extLst>
              <a:ext uri="{FF2B5EF4-FFF2-40B4-BE49-F238E27FC236}">
                <a16:creationId xmlns:a16="http://schemas.microsoft.com/office/drawing/2014/main" id="{5C011D80-102B-41D5-BB11-F830D7EC5DB4}"/>
              </a:ext>
            </a:extLst>
          </p:cNvPr>
          <p:cNvPicPr>
            <a:picLocks noChangeAspect="1"/>
          </p:cNvPicPr>
          <p:nvPr/>
        </p:nvPicPr>
        <p:blipFill>
          <a:blip r:embed="rId4"/>
          <a:stretch>
            <a:fillRect/>
          </a:stretch>
        </p:blipFill>
        <p:spPr>
          <a:xfrm>
            <a:off x="7175987" y="3429000"/>
            <a:ext cx="3752850" cy="2543175"/>
          </a:xfrm>
          <a:prstGeom prst="rect">
            <a:avLst/>
          </a:prstGeom>
          <a:ln>
            <a:solidFill>
              <a:schemeClr val="tx1"/>
            </a:solidFill>
          </a:ln>
        </p:spPr>
      </p:pic>
      <p:sp>
        <p:nvSpPr>
          <p:cNvPr id="8" name="Rectangle 7">
            <a:extLst>
              <a:ext uri="{FF2B5EF4-FFF2-40B4-BE49-F238E27FC236}">
                <a16:creationId xmlns:a16="http://schemas.microsoft.com/office/drawing/2014/main" id="{1A750033-4F6F-4E2D-A5CD-1176CFBBF37A}"/>
              </a:ext>
            </a:extLst>
          </p:cNvPr>
          <p:cNvSpPr/>
          <p:nvPr/>
        </p:nvSpPr>
        <p:spPr bwMode="auto">
          <a:xfrm>
            <a:off x="455953" y="1304925"/>
            <a:ext cx="5181600" cy="417512"/>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1" i="0" u="none" strike="noStrike" cap="none" normalizeH="0" baseline="0" dirty="0">
                <a:ln>
                  <a:noFill/>
                </a:ln>
                <a:solidFill>
                  <a:schemeClr val="tx1"/>
                </a:solidFill>
                <a:effectLst/>
                <a:latin typeface="Arial" charset="0"/>
              </a:rPr>
              <a:t>Visualization</a:t>
            </a:r>
          </a:p>
        </p:txBody>
      </p:sp>
      <p:sp>
        <p:nvSpPr>
          <p:cNvPr id="9" name="Rectangle 8">
            <a:extLst>
              <a:ext uri="{FF2B5EF4-FFF2-40B4-BE49-F238E27FC236}">
                <a16:creationId xmlns:a16="http://schemas.microsoft.com/office/drawing/2014/main" id="{DCC9F870-B6F8-45B9-9CC7-55A66F7A8B6F}"/>
              </a:ext>
            </a:extLst>
          </p:cNvPr>
          <p:cNvSpPr/>
          <p:nvPr/>
        </p:nvSpPr>
        <p:spPr bwMode="auto">
          <a:xfrm>
            <a:off x="6461612" y="1304925"/>
            <a:ext cx="5181600" cy="417512"/>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r>
              <a:rPr kumimoji="0" lang="en-US" sz="1600" b="1" i="0" u="none" strike="noStrike" cap="none" normalizeH="0" baseline="0" dirty="0">
                <a:ln>
                  <a:noFill/>
                </a:ln>
                <a:solidFill>
                  <a:schemeClr val="tx1"/>
                </a:solidFill>
                <a:effectLst/>
                <a:latin typeface="Arial" charset="0"/>
              </a:rPr>
              <a:t>…And Data to Back it Up</a:t>
            </a:r>
          </a:p>
        </p:txBody>
      </p:sp>
    </p:spTree>
    <p:extLst>
      <p:ext uri="{BB962C8B-B14F-4D97-AF65-F5344CB8AC3E}">
        <p14:creationId xmlns:p14="http://schemas.microsoft.com/office/powerpoint/2010/main" val="51863729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688B-269C-4E7F-9511-C93C22A8E7B9}"/>
              </a:ext>
            </a:extLst>
          </p:cNvPr>
          <p:cNvSpPr>
            <a:spLocks noGrp="1"/>
          </p:cNvSpPr>
          <p:nvPr>
            <p:ph type="title"/>
          </p:nvPr>
        </p:nvSpPr>
        <p:spPr/>
        <p:txBody>
          <a:bodyPr/>
          <a:lstStyle/>
          <a:p>
            <a:r>
              <a:rPr lang="en-US" sz="2400" dirty="0"/>
              <a:t>Event Response: </a:t>
            </a:r>
            <a:r>
              <a:rPr lang="en-US" sz="2400" dirty="0">
                <a:solidFill>
                  <a:schemeClr val="tx2">
                    <a:lumMod val="75000"/>
                  </a:schemeClr>
                </a:solidFill>
              </a:rPr>
              <a:t>TigerAlert – Loss Estimates</a:t>
            </a:r>
          </a:p>
        </p:txBody>
      </p:sp>
      <p:sp>
        <p:nvSpPr>
          <p:cNvPr id="3" name="Text Placeholder 6">
            <a:extLst>
              <a:ext uri="{FF2B5EF4-FFF2-40B4-BE49-F238E27FC236}">
                <a16:creationId xmlns:a16="http://schemas.microsoft.com/office/drawing/2014/main" id="{5F0EDCE1-4A5B-4E5A-8371-70BC720C5022}"/>
              </a:ext>
            </a:extLst>
          </p:cNvPr>
          <p:cNvSpPr txBox="1">
            <a:spLocks/>
          </p:cNvSpPr>
          <p:nvPr/>
        </p:nvSpPr>
        <p:spPr>
          <a:xfrm>
            <a:off x="6666527" y="1523205"/>
            <a:ext cx="5379424" cy="4256088"/>
          </a:xfrm>
          <a:prstGeom prst="rect">
            <a:avLst/>
          </a:prstGeom>
        </p:spPr>
        <p:txBody>
          <a:bodyPr/>
          <a:lstStyle>
            <a:lvl1pPr marL="233363" indent="-230188" algn="l" rtl="0" eaLnBrk="1" fontAlgn="base" hangingPunct="1">
              <a:spcBef>
                <a:spcPts val="1000"/>
              </a:spcBef>
              <a:spcAft>
                <a:spcPct val="0"/>
              </a:spcAft>
              <a:buClr>
                <a:srgbClr val="152C46"/>
              </a:buClr>
              <a:buSzPct val="100000"/>
              <a:buFont typeface="Arial" panose="020B0604020202020204" pitchFamily="34" charset="0"/>
              <a:buChar char="•"/>
              <a:defRPr sz="1800" b="0">
                <a:solidFill>
                  <a:srgbClr val="152C46"/>
                </a:solidFill>
                <a:latin typeface="+mn-lt"/>
                <a:ea typeface="+mn-ea"/>
                <a:cs typeface="+mn-cs"/>
              </a:defRPr>
            </a:lvl1pPr>
            <a:lvl2pPr marL="792163" indent="-269875" algn="l" rtl="0" eaLnBrk="1" fontAlgn="base" hangingPunct="1">
              <a:spcBef>
                <a:spcPct val="15000"/>
              </a:spcBef>
              <a:spcAft>
                <a:spcPct val="0"/>
              </a:spcAft>
              <a:buClr>
                <a:srgbClr val="152C46"/>
              </a:buClr>
              <a:buFont typeface="Symbol" pitchFamily="18" charset="2"/>
              <a:buChar char="-"/>
              <a:defRPr sz="1600">
                <a:solidFill>
                  <a:srgbClr val="152C46"/>
                </a:solidFill>
                <a:latin typeface="+mn-lt"/>
              </a:defRPr>
            </a:lvl2pPr>
            <a:lvl3pPr marL="1200150" indent="-228600" algn="l" rtl="0" eaLnBrk="1" fontAlgn="base" hangingPunct="1">
              <a:spcBef>
                <a:spcPct val="5000"/>
              </a:spcBef>
              <a:spcAft>
                <a:spcPct val="0"/>
              </a:spcAft>
              <a:buClr>
                <a:srgbClr val="152C46"/>
              </a:buClr>
              <a:buSzPct val="85000"/>
              <a:buFont typeface="Symbol" pitchFamily="18" charset="2"/>
              <a:buChar char="·"/>
              <a:defRPr sz="1600" i="0">
                <a:solidFill>
                  <a:srgbClr val="152C46"/>
                </a:solidFill>
                <a:latin typeface="+mn-lt"/>
              </a:defRPr>
            </a:lvl3pPr>
            <a:lvl4pPr marL="1608138" indent="-228600" algn="l" rtl="0" eaLnBrk="1" fontAlgn="base" hangingPunct="1">
              <a:spcBef>
                <a:spcPct val="5000"/>
              </a:spcBef>
              <a:spcAft>
                <a:spcPct val="0"/>
              </a:spcAft>
              <a:buClr>
                <a:srgbClr val="152C46"/>
              </a:buClr>
              <a:buFont typeface="Symbol" pitchFamily="18" charset="2"/>
              <a:buChar char="-"/>
              <a:defRPr sz="1600" i="0">
                <a:solidFill>
                  <a:srgbClr val="152C46"/>
                </a:solidFill>
                <a:latin typeface="+mn-lt"/>
              </a:defRPr>
            </a:lvl4pPr>
            <a:lvl5pPr marL="2016125" indent="-228600" algn="l" rtl="0" eaLnBrk="1" fontAlgn="base" hangingPunct="1">
              <a:spcBef>
                <a:spcPct val="5000"/>
              </a:spcBef>
              <a:spcAft>
                <a:spcPct val="0"/>
              </a:spcAft>
              <a:buClr>
                <a:srgbClr val="152C46"/>
              </a:buClr>
              <a:buFont typeface="Arial" panose="020B0604020202020204" pitchFamily="34" charset="0"/>
              <a:buChar char="•"/>
              <a:defRPr sz="1600" i="0">
                <a:solidFill>
                  <a:srgbClr val="152C4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r>
              <a:rPr lang="en-US" kern="0"/>
              <a:t>Leading up to the event, it was clear that some model vendor event selections were not going to accurately reflect the event</a:t>
            </a:r>
          </a:p>
          <a:p>
            <a:r>
              <a:rPr lang="en-US" kern="0"/>
              <a:t>We advised clients to use a subset of events and consider the individually identified scenarios rather than the average that may be biased too low</a:t>
            </a:r>
            <a:endParaRPr lang="en-US" kern="0" dirty="0"/>
          </a:p>
        </p:txBody>
      </p:sp>
      <p:pic>
        <p:nvPicPr>
          <p:cNvPr id="4" name="Picture 3">
            <a:extLst>
              <a:ext uri="{FF2B5EF4-FFF2-40B4-BE49-F238E27FC236}">
                <a16:creationId xmlns:a16="http://schemas.microsoft.com/office/drawing/2014/main" id="{A619797D-5EB7-462F-B1AC-47F1ED67894B}"/>
              </a:ext>
            </a:extLst>
          </p:cNvPr>
          <p:cNvPicPr>
            <a:picLocks noChangeAspect="1"/>
          </p:cNvPicPr>
          <p:nvPr/>
        </p:nvPicPr>
        <p:blipFill>
          <a:blip r:embed="rId2"/>
          <a:stretch>
            <a:fillRect/>
          </a:stretch>
        </p:blipFill>
        <p:spPr>
          <a:xfrm>
            <a:off x="70083" y="816364"/>
            <a:ext cx="6596444" cy="5669771"/>
          </a:xfrm>
          <a:prstGeom prst="rect">
            <a:avLst/>
          </a:prstGeom>
        </p:spPr>
      </p:pic>
    </p:spTree>
    <p:extLst>
      <p:ext uri="{BB962C8B-B14F-4D97-AF65-F5344CB8AC3E}">
        <p14:creationId xmlns:p14="http://schemas.microsoft.com/office/powerpoint/2010/main" val="303140048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CEEAA-52C0-4BAD-9507-F3BF3B5EA4D2}"/>
              </a:ext>
            </a:extLst>
          </p:cNvPr>
          <p:cNvSpPr/>
          <p:nvPr/>
        </p:nvSpPr>
        <p:spPr bwMode="auto">
          <a:xfrm>
            <a:off x="139337" y="6026331"/>
            <a:ext cx="11521381" cy="831669"/>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17D3751B-372D-4CB4-89A4-BB469BDD126A}"/>
              </a:ext>
            </a:extLst>
          </p:cNvPr>
          <p:cNvSpPr/>
          <p:nvPr/>
        </p:nvSpPr>
        <p:spPr bwMode="auto">
          <a:xfrm>
            <a:off x="0" y="0"/>
            <a:ext cx="12191999" cy="6858000"/>
          </a:xfrm>
          <a:prstGeom prst="rect">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pic>
        <p:nvPicPr>
          <p:cNvPr id="14" name="Picture 13">
            <a:extLst>
              <a:ext uri="{FF2B5EF4-FFF2-40B4-BE49-F238E27FC236}">
                <a16:creationId xmlns:a16="http://schemas.microsoft.com/office/drawing/2014/main" id="{9F1B99B2-2A4D-41FF-B0E8-94DE9C9AB6B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67185" y="0"/>
            <a:ext cx="3724815" cy="6858000"/>
          </a:xfrm>
          <a:prstGeom prst="rect">
            <a:avLst/>
          </a:prstGeom>
          <a:effectLst>
            <a:softEdge rad="12700"/>
          </a:effectLst>
        </p:spPr>
      </p:pic>
      <p:sp>
        <p:nvSpPr>
          <p:cNvPr id="15" name="Rectangle 14">
            <a:extLst>
              <a:ext uri="{FF2B5EF4-FFF2-40B4-BE49-F238E27FC236}">
                <a16:creationId xmlns:a16="http://schemas.microsoft.com/office/drawing/2014/main" id="{F7FA7F09-43C2-4067-84D8-DFB7B2EBEAE1}"/>
              </a:ext>
            </a:extLst>
          </p:cNvPr>
          <p:cNvSpPr/>
          <p:nvPr/>
        </p:nvSpPr>
        <p:spPr bwMode="auto">
          <a:xfrm>
            <a:off x="7768046" y="0"/>
            <a:ext cx="940525" cy="6858000"/>
          </a:xfrm>
          <a:prstGeom prst="rect">
            <a:avLst/>
          </a:prstGeom>
          <a:solidFill>
            <a:srgbClr val="000000">
              <a:alpha val="58824"/>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5A55190A-DCFF-482E-B48B-6DC83DEAE222}"/>
              </a:ext>
            </a:extLst>
          </p:cNvPr>
          <p:cNvSpPr/>
          <p:nvPr/>
        </p:nvSpPr>
        <p:spPr bwMode="auto">
          <a:xfrm>
            <a:off x="7647353" y="0"/>
            <a:ext cx="940525" cy="6858000"/>
          </a:xfrm>
          <a:prstGeom prst="rect">
            <a:avLst/>
          </a:prstGeom>
          <a:solidFill>
            <a:srgbClr val="000000">
              <a:alpha val="58824"/>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22BC9E57-A8F5-403D-AD21-226C16C10D64}"/>
              </a:ext>
            </a:extLst>
          </p:cNvPr>
          <p:cNvSpPr/>
          <p:nvPr/>
        </p:nvSpPr>
        <p:spPr bwMode="auto">
          <a:xfrm>
            <a:off x="7912993" y="0"/>
            <a:ext cx="940525" cy="6858000"/>
          </a:xfrm>
          <a:prstGeom prst="rect">
            <a:avLst/>
          </a:prstGeom>
          <a:solidFill>
            <a:srgbClr val="000000">
              <a:alpha val="58824"/>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0F305426-6F91-4662-8F4D-28CA0383A436}"/>
              </a:ext>
            </a:extLst>
          </p:cNvPr>
          <p:cNvSpPr>
            <a:spLocks noGrp="1"/>
          </p:cNvSpPr>
          <p:nvPr>
            <p:ph type="title"/>
          </p:nvPr>
        </p:nvSpPr>
        <p:spPr>
          <a:xfrm>
            <a:off x="457200" y="320040"/>
            <a:ext cx="11201400" cy="457200"/>
          </a:xfrm>
        </p:spPr>
        <p:txBody>
          <a:bodyPr/>
          <a:lstStyle/>
          <a:p>
            <a:r>
              <a:rPr lang="en-US" cap="all" dirty="0">
                <a:solidFill>
                  <a:srgbClr val="F7B041"/>
                </a:solidFill>
                <a:effectLst>
                  <a:outerShdw blurRad="38100" dist="38100" dir="2700000" algn="tl">
                    <a:srgbClr val="000000">
                      <a:alpha val="43137"/>
                    </a:srgbClr>
                  </a:outerShdw>
                </a:effectLst>
              </a:rPr>
              <a:t>ANALYTICS SUMMITS</a:t>
            </a:r>
          </a:p>
        </p:txBody>
      </p:sp>
      <p:sp>
        <p:nvSpPr>
          <p:cNvPr id="9" name="Content Placeholder 2">
            <a:extLst>
              <a:ext uri="{FF2B5EF4-FFF2-40B4-BE49-F238E27FC236}">
                <a16:creationId xmlns:a16="http://schemas.microsoft.com/office/drawing/2014/main" id="{978CCD15-0280-4863-BA97-E619BF29445F}"/>
              </a:ext>
            </a:extLst>
          </p:cNvPr>
          <p:cNvSpPr txBox="1">
            <a:spLocks/>
          </p:cNvSpPr>
          <p:nvPr/>
        </p:nvSpPr>
        <p:spPr bwMode="auto">
          <a:xfrm>
            <a:off x="555410" y="1619075"/>
            <a:ext cx="9310043" cy="373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numCol="2">
            <a:noAutofit/>
          </a:bodyPr>
          <a:lstStyle>
            <a:lvl1pPr>
              <a:spcBef>
                <a:spcPct val="85000"/>
              </a:spcBef>
              <a:buChar char="n"/>
              <a:defRPr b="1">
                <a:solidFill>
                  <a:srgbClr val="666666"/>
                </a:solidFill>
                <a:latin typeface="Arial" charset="0"/>
              </a:defRPr>
            </a:lvl1pPr>
            <a:lvl2pPr marL="792163" indent="-269875">
              <a:spcBef>
                <a:spcPct val="15000"/>
              </a:spcBef>
              <a:buClr>
                <a:srgbClr val="969696"/>
              </a:buClr>
              <a:buFont typeface="Symbol" pitchFamily="18" charset="2"/>
              <a:buChar char="-"/>
              <a:defRPr sz="1700">
                <a:solidFill>
                  <a:srgbClr val="666666"/>
                </a:solidFill>
                <a:latin typeface="Arial" charset="0"/>
              </a:defRPr>
            </a:lvl2pPr>
            <a:lvl3pPr marL="1200150" indent="-228600">
              <a:spcBef>
                <a:spcPct val="5000"/>
              </a:spcBef>
              <a:buClr>
                <a:srgbClr val="969696"/>
              </a:buClr>
              <a:buSzPct val="85000"/>
              <a:buFont typeface="Symbol" pitchFamily="18" charset="2"/>
              <a:buChar char="·"/>
              <a:defRPr sz="1600" i="1">
                <a:solidFill>
                  <a:srgbClr val="666666"/>
                </a:solidFill>
                <a:latin typeface="Arial" charset="0"/>
              </a:defRPr>
            </a:lvl3pPr>
            <a:lvl4pPr marL="1608138" indent="-228600">
              <a:spcBef>
                <a:spcPct val="5000"/>
              </a:spcBef>
              <a:buClr>
                <a:srgbClr val="969696"/>
              </a:buClr>
              <a:buFont typeface="Symbol" pitchFamily="18" charset="2"/>
              <a:buChar char="-"/>
              <a:defRPr sz="1600" i="1">
                <a:solidFill>
                  <a:srgbClr val="666666"/>
                </a:solidFill>
                <a:latin typeface="Arial" charset="0"/>
              </a:defRPr>
            </a:lvl4pPr>
            <a:lvl5pPr marL="2016125" indent="-228600">
              <a:spcBef>
                <a:spcPct val="5000"/>
              </a:spcBef>
              <a:buClr>
                <a:srgbClr val="969696"/>
              </a:buClr>
              <a:buFont typeface="Symbol" pitchFamily="18" charset="2"/>
              <a:buChar char="-"/>
              <a:defRPr sz="1600" i="1">
                <a:solidFill>
                  <a:srgbClr val="666666"/>
                </a:solidFill>
                <a:latin typeface="Arial" charset="0"/>
              </a:defRPr>
            </a:lvl5pPr>
            <a:lvl6pPr marL="2473325" indent="-228600" fontAlgn="base">
              <a:spcBef>
                <a:spcPct val="5000"/>
              </a:spcBef>
              <a:spcAft>
                <a:spcPct val="0"/>
              </a:spcAft>
              <a:buClr>
                <a:srgbClr val="969696"/>
              </a:buClr>
              <a:buFont typeface="Symbol" pitchFamily="18" charset="2"/>
              <a:buChar char="-"/>
              <a:defRPr sz="1600" i="1">
                <a:solidFill>
                  <a:srgbClr val="666666"/>
                </a:solidFill>
                <a:latin typeface="Arial" charset="0"/>
              </a:defRPr>
            </a:lvl6pPr>
            <a:lvl7pPr marL="2930525" indent="-228600" fontAlgn="base">
              <a:spcBef>
                <a:spcPct val="5000"/>
              </a:spcBef>
              <a:spcAft>
                <a:spcPct val="0"/>
              </a:spcAft>
              <a:buClr>
                <a:srgbClr val="969696"/>
              </a:buClr>
              <a:buFont typeface="Symbol" pitchFamily="18" charset="2"/>
              <a:buChar char="-"/>
              <a:defRPr sz="1600" i="1">
                <a:solidFill>
                  <a:srgbClr val="666666"/>
                </a:solidFill>
                <a:latin typeface="Arial" charset="0"/>
              </a:defRPr>
            </a:lvl7pPr>
            <a:lvl8pPr marL="3387725" indent="-228600" fontAlgn="base">
              <a:spcBef>
                <a:spcPct val="5000"/>
              </a:spcBef>
              <a:spcAft>
                <a:spcPct val="0"/>
              </a:spcAft>
              <a:buClr>
                <a:srgbClr val="969696"/>
              </a:buClr>
              <a:buFont typeface="Symbol" pitchFamily="18" charset="2"/>
              <a:buChar char="-"/>
              <a:defRPr sz="1600" i="1">
                <a:solidFill>
                  <a:srgbClr val="666666"/>
                </a:solidFill>
                <a:latin typeface="Arial" charset="0"/>
              </a:defRPr>
            </a:lvl8pPr>
            <a:lvl9pPr marL="3844925" indent="-228600" fontAlgn="base">
              <a:spcBef>
                <a:spcPct val="5000"/>
              </a:spcBef>
              <a:spcAft>
                <a:spcPct val="0"/>
              </a:spcAft>
              <a:buClr>
                <a:srgbClr val="969696"/>
              </a:buClr>
              <a:buFont typeface="Symbol" pitchFamily="18" charset="2"/>
              <a:buChar char="-"/>
              <a:defRPr sz="1600" i="1">
                <a:solidFill>
                  <a:srgbClr val="666666"/>
                </a:solidFill>
                <a:latin typeface="Arial" charset="0"/>
              </a:defRPr>
            </a:lvl9pPr>
          </a:lstStyle>
          <a:p>
            <a:pPr>
              <a:spcBef>
                <a:spcPct val="0"/>
              </a:spcBef>
              <a:buClr>
                <a:srgbClr val="F7B041"/>
              </a:buClr>
              <a:buSzPct val="70000"/>
              <a:buNone/>
              <a:tabLst>
                <a:tab pos="3605213" algn="l"/>
              </a:tabLst>
            </a:pPr>
            <a:r>
              <a:rPr lang="en-US" altLang="en-US" sz="2000" dirty="0">
                <a:solidFill>
                  <a:srgbClr val="F7B041"/>
                </a:solidFill>
              </a:rPr>
              <a:t>Custom Views Of Risk</a:t>
            </a:r>
          </a:p>
          <a:p>
            <a:pPr>
              <a:spcBef>
                <a:spcPct val="0"/>
              </a:spcBef>
              <a:buClr>
                <a:srgbClr val="F7B041"/>
              </a:buClr>
              <a:buSzPct val="70000"/>
              <a:buNone/>
              <a:tabLst>
                <a:tab pos="3605213" algn="l"/>
              </a:tabLst>
            </a:pPr>
            <a:r>
              <a:rPr lang="en-US" altLang="en-US" sz="2000" dirty="0">
                <a:solidFill>
                  <a:srgbClr val="F7B041"/>
                </a:solidFill>
              </a:rPr>
              <a:t>   </a:t>
            </a:r>
            <a:r>
              <a:rPr lang="en-US" altLang="en-US" sz="1600" dirty="0">
                <a:solidFill>
                  <a:srgbClr val="F7B041"/>
                </a:solidFill>
              </a:rPr>
              <a:t>SCS/WT</a:t>
            </a:r>
          </a:p>
          <a:p>
            <a:pPr>
              <a:spcBef>
                <a:spcPct val="0"/>
              </a:spcBef>
              <a:buClr>
                <a:srgbClr val="F7B041"/>
              </a:buClr>
              <a:buSzPct val="70000"/>
              <a:buNone/>
              <a:tabLst>
                <a:tab pos="3605213" algn="l"/>
              </a:tabLst>
            </a:pPr>
            <a:r>
              <a:rPr lang="en-US" altLang="en-US" sz="1600" dirty="0">
                <a:solidFill>
                  <a:srgbClr val="F7B041"/>
                </a:solidFill>
              </a:rPr>
              <a:t>    Hurricane</a:t>
            </a:r>
          </a:p>
          <a:p>
            <a:pPr>
              <a:spcBef>
                <a:spcPct val="0"/>
              </a:spcBef>
              <a:buClr>
                <a:srgbClr val="F7B041"/>
              </a:buClr>
              <a:buSzPct val="70000"/>
              <a:buNone/>
              <a:tabLst>
                <a:tab pos="3605213" algn="l"/>
              </a:tabLst>
            </a:pPr>
            <a:r>
              <a:rPr lang="en-US" altLang="en-US" sz="1600" dirty="0">
                <a:solidFill>
                  <a:srgbClr val="F7B041"/>
                </a:solidFill>
              </a:rPr>
              <a:t>    Wildfire</a:t>
            </a:r>
          </a:p>
          <a:p>
            <a:pPr>
              <a:spcBef>
                <a:spcPct val="0"/>
              </a:spcBef>
              <a:buClr>
                <a:srgbClr val="F7B041"/>
              </a:buClr>
              <a:buSzPct val="70000"/>
              <a:buNone/>
              <a:tabLst>
                <a:tab pos="3605213" algn="l"/>
              </a:tabLst>
            </a:pPr>
            <a:r>
              <a:rPr lang="en-US" altLang="en-US" sz="1600" dirty="0">
                <a:solidFill>
                  <a:srgbClr val="F7B041"/>
                </a:solidFill>
              </a:rPr>
              <a:t>    Others</a:t>
            </a:r>
          </a:p>
          <a:p>
            <a:pPr>
              <a:spcBef>
                <a:spcPct val="0"/>
              </a:spcBef>
              <a:buClr>
                <a:srgbClr val="F7B041"/>
              </a:buClr>
              <a:buSzPct val="70000"/>
              <a:buNone/>
              <a:tabLst>
                <a:tab pos="3605213" algn="l"/>
              </a:tabLst>
            </a:pPr>
            <a:r>
              <a:rPr lang="en-US" altLang="en-US" sz="2000" dirty="0">
                <a:solidFill>
                  <a:srgbClr val="F7B041"/>
                </a:solidFill>
              </a:rPr>
              <a:t>Live Event Modeling</a:t>
            </a:r>
          </a:p>
          <a:p>
            <a:pPr>
              <a:spcBef>
                <a:spcPct val="0"/>
              </a:spcBef>
              <a:buClr>
                <a:srgbClr val="F7B041"/>
              </a:buClr>
              <a:buSzPct val="70000"/>
              <a:buNone/>
              <a:tabLst>
                <a:tab pos="3605213" algn="l"/>
              </a:tabLst>
            </a:pPr>
            <a:r>
              <a:rPr lang="en-US" altLang="en-US" sz="2000" dirty="0">
                <a:solidFill>
                  <a:srgbClr val="F7B041"/>
                </a:solidFill>
              </a:rPr>
              <a:t>CAT Loss Development</a:t>
            </a:r>
          </a:p>
          <a:p>
            <a:pPr>
              <a:spcBef>
                <a:spcPct val="0"/>
              </a:spcBef>
              <a:buClr>
                <a:srgbClr val="F7B041"/>
              </a:buClr>
              <a:buSzPct val="70000"/>
              <a:buNone/>
              <a:tabLst>
                <a:tab pos="3605213" algn="l"/>
              </a:tabLst>
            </a:pPr>
            <a:r>
              <a:rPr lang="en-US" altLang="en-US" sz="2000" dirty="0">
                <a:solidFill>
                  <a:srgbClr val="F7B041"/>
                </a:solidFill>
              </a:rPr>
              <a:t>Concentration Management</a:t>
            </a:r>
          </a:p>
          <a:p>
            <a:pPr>
              <a:spcBef>
                <a:spcPct val="0"/>
              </a:spcBef>
              <a:buClr>
                <a:srgbClr val="F7B041"/>
              </a:buClr>
              <a:buSzPct val="70000"/>
              <a:buNone/>
              <a:tabLst>
                <a:tab pos="3605213" algn="l"/>
              </a:tabLst>
            </a:pPr>
            <a:r>
              <a:rPr lang="en-US" altLang="en-US" sz="2000" dirty="0">
                <a:solidFill>
                  <a:srgbClr val="F7B041"/>
                </a:solidFill>
              </a:rPr>
              <a:t>Models v Experience</a:t>
            </a:r>
          </a:p>
          <a:p>
            <a:pPr>
              <a:spcBef>
                <a:spcPct val="0"/>
              </a:spcBef>
              <a:buClr>
                <a:srgbClr val="F7B041"/>
              </a:buClr>
              <a:buSzPct val="70000"/>
              <a:buNone/>
              <a:tabLst>
                <a:tab pos="3605213" algn="l"/>
              </a:tabLst>
            </a:pPr>
            <a:r>
              <a:rPr lang="en-US" altLang="en-US" sz="2000" dirty="0">
                <a:solidFill>
                  <a:srgbClr val="F7B041"/>
                </a:solidFill>
              </a:rPr>
              <a:t>Climate Change</a:t>
            </a:r>
          </a:p>
          <a:p>
            <a:pPr>
              <a:spcBef>
                <a:spcPct val="0"/>
              </a:spcBef>
              <a:buClr>
                <a:srgbClr val="F7B041"/>
              </a:buClr>
              <a:buSzPct val="70000"/>
              <a:buNone/>
              <a:tabLst>
                <a:tab pos="3605213" algn="l"/>
              </a:tabLst>
            </a:pPr>
            <a:r>
              <a:rPr lang="en-US" altLang="en-US" sz="2000" dirty="0">
                <a:solidFill>
                  <a:srgbClr val="F7B041"/>
                </a:solidFill>
              </a:rPr>
              <a:t>Verisk “Next Gen” Financial Module</a:t>
            </a:r>
          </a:p>
          <a:p>
            <a:pPr>
              <a:spcBef>
                <a:spcPct val="0"/>
              </a:spcBef>
              <a:buClr>
                <a:srgbClr val="F7B041"/>
              </a:buClr>
              <a:buSzPct val="70000"/>
              <a:buNone/>
              <a:tabLst>
                <a:tab pos="3605213" algn="l"/>
              </a:tabLst>
            </a:pPr>
            <a:r>
              <a:rPr lang="en-US" altLang="en-US" sz="2000" dirty="0">
                <a:solidFill>
                  <a:srgbClr val="F7B041"/>
                </a:solidFill>
              </a:rPr>
              <a:t>Winter Storm Model Updates</a:t>
            </a:r>
          </a:p>
          <a:p>
            <a:pPr>
              <a:spcBef>
                <a:spcPct val="0"/>
              </a:spcBef>
              <a:buClr>
                <a:srgbClr val="F7B041"/>
              </a:buClr>
              <a:buSzPct val="70000"/>
              <a:buNone/>
              <a:tabLst>
                <a:tab pos="3605213" algn="l"/>
              </a:tabLst>
            </a:pPr>
            <a:r>
              <a:rPr lang="en-US" altLang="en-US" sz="2000" dirty="0">
                <a:solidFill>
                  <a:srgbClr val="F7B041"/>
                </a:solidFill>
              </a:rPr>
              <a:t>Understanding PCS</a:t>
            </a:r>
          </a:p>
          <a:p>
            <a:pPr>
              <a:spcBef>
                <a:spcPct val="0"/>
              </a:spcBef>
              <a:buNone/>
              <a:tabLst>
                <a:tab pos="3605213" algn="l"/>
              </a:tabLst>
            </a:pPr>
            <a:r>
              <a:rPr lang="en-US" altLang="en-US" sz="2000" dirty="0">
                <a:solidFill>
                  <a:srgbClr val="F7B041"/>
                </a:solidFill>
              </a:rPr>
              <a:t>Secondary Modifiers</a:t>
            </a:r>
          </a:p>
          <a:p>
            <a:pPr>
              <a:spcBef>
                <a:spcPct val="0"/>
              </a:spcBef>
              <a:buClr>
                <a:srgbClr val="F7B041"/>
              </a:buClr>
              <a:buSzPct val="70000"/>
              <a:buNone/>
              <a:tabLst>
                <a:tab pos="3605213" algn="l"/>
              </a:tabLst>
            </a:pPr>
            <a:endParaRPr lang="en-US" altLang="en-US" sz="2000" dirty="0">
              <a:solidFill>
                <a:srgbClr val="F7B041"/>
              </a:solidFill>
            </a:endParaRPr>
          </a:p>
          <a:p>
            <a:pPr>
              <a:spcBef>
                <a:spcPct val="0"/>
              </a:spcBef>
              <a:buClr>
                <a:srgbClr val="F7B041"/>
              </a:buClr>
              <a:buSzPct val="70000"/>
              <a:buNone/>
              <a:tabLst>
                <a:tab pos="3605213" algn="l"/>
              </a:tabLst>
            </a:pPr>
            <a:r>
              <a:rPr lang="en-US" altLang="en-US" sz="2000" dirty="0">
                <a:solidFill>
                  <a:srgbClr val="F7B041"/>
                </a:solidFill>
              </a:rPr>
              <a:t>CAT Model Updates</a:t>
            </a:r>
          </a:p>
          <a:p>
            <a:pPr>
              <a:spcBef>
                <a:spcPct val="0"/>
              </a:spcBef>
              <a:buClr>
                <a:srgbClr val="F7B041"/>
              </a:buClr>
              <a:buSzPct val="70000"/>
              <a:buNone/>
              <a:tabLst>
                <a:tab pos="3605213" algn="l"/>
              </a:tabLst>
            </a:pPr>
            <a:r>
              <a:rPr lang="en-US" altLang="en-US" sz="2000" dirty="0">
                <a:solidFill>
                  <a:srgbClr val="F7B041"/>
                </a:solidFill>
              </a:rPr>
              <a:t>   </a:t>
            </a:r>
            <a:r>
              <a:rPr lang="en-US" altLang="en-US" sz="1600" dirty="0">
                <a:solidFill>
                  <a:srgbClr val="F7B041"/>
                </a:solidFill>
              </a:rPr>
              <a:t>AIR SCS</a:t>
            </a:r>
          </a:p>
          <a:p>
            <a:pPr>
              <a:spcBef>
                <a:spcPct val="0"/>
              </a:spcBef>
              <a:buClr>
                <a:srgbClr val="F7B041"/>
              </a:buClr>
              <a:buSzPct val="70000"/>
              <a:buNone/>
              <a:tabLst>
                <a:tab pos="3605213" algn="l"/>
              </a:tabLst>
            </a:pPr>
            <a:r>
              <a:rPr lang="en-US" altLang="en-US" sz="1600" dirty="0">
                <a:solidFill>
                  <a:srgbClr val="F7B041"/>
                </a:solidFill>
              </a:rPr>
              <a:t>    RMS Winter Storm</a:t>
            </a:r>
          </a:p>
          <a:p>
            <a:pPr>
              <a:spcBef>
                <a:spcPct val="0"/>
              </a:spcBef>
              <a:buClr>
                <a:srgbClr val="F7B041"/>
              </a:buClr>
              <a:buSzPct val="70000"/>
              <a:buNone/>
              <a:tabLst>
                <a:tab pos="3605213" algn="l"/>
              </a:tabLst>
            </a:pPr>
            <a:r>
              <a:rPr lang="en-US" altLang="en-US" sz="1600" dirty="0">
                <a:solidFill>
                  <a:srgbClr val="F7B041"/>
                </a:solidFill>
              </a:rPr>
              <a:t>    Others</a:t>
            </a:r>
          </a:p>
          <a:p>
            <a:pPr>
              <a:spcBef>
                <a:spcPct val="0"/>
              </a:spcBef>
              <a:buClr>
                <a:srgbClr val="F7B041"/>
              </a:buClr>
              <a:buSzPct val="70000"/>
              <a:buNone/>
              <a:tabLst>
                <a:tab pos="3605213" algn="l"/>
              </a:tabLst>
            </a:pPr>
            <a:r>
              <a:rPr lang="en-US" altLang="en-US" sz="2000" dirty="0">
                <a:solidFill>
                  <a:srgbClr val="F7B041"/>
                </a:solidFill>
              </a:rPr>
              <a:t>Capitalization Metrics And Benchmarks</a:t>
            </a:r>
          </a:p>
          <a:p>
            <a:pPr>
              <a:spcBef>
                <a:spcPct val="0"/>
              </a:spcBef>
              <a:buClr>
                <a:srgbClr val="F7B041"/>
              </a:buClr>
              <a:buSzPct val="70000"/>
              <a:buNone/>
              <a:tabLst>
                <a:tab pos="3605213" algn="l"/>
              </a:tabLst>
            </a:pPr>
            <a:r>
              <a:rPr lang="en-US" altLang="en-US" sz="2000" dirty="0">
                <a:solidFill>
                  <a:srgbClr val="F7B041"/>
                </a:solidFill>
              </a:rPr>
              <a:t>Introduction to BCAR / S&amp;P CAR</a:t>
            </a:r>
          </a:p>
          <a:p>
            <a:pPr>
              <a:spcBef>
                <a:spcPct val="0"/>
              </a:spcBef>
              <a:buClr>
                <a:srgbClr val="F7B041"/>
              </a:buClr>
              <a:buSzPct val="70000"/>
              <a:buNone/>
              <a:tabLst>
                <a:tab pos="3605213" algn="l"/>
              </a:tabLst>
            </a:pPr>
            <a:r>
              <a:rPr lang="en-US" altLang="en-US" sz="2000" dirty="0">
                <a:solidFill>
                  <a:srgbClr val="F7B041"/>
                </a:solidFill>
              </a:rPr>
              <a:t>Industry Volatility</a:t>
            </a:r>
          </a:p>
          <a:p>
            <a:pPr>
              <a:spcBef>
                <a:spcPct val="0"/>
              </a:spcBef>
              <a:buClr>
                <a:srgbClr val="F7B041"/>
              </a:buClr>
              <a:buSzPct val="70000"/>
              <a:buNone/>
              <a:tabLst>
                <a:tab pos="3605213" algn="l"/>
              </a:tabLst>
            </a:pPr>
            <a:r>
              <a:rPr lang="en-US" altLang="en-US" sz="2000" dirty="0">
                <a:solidFill>
                  <a:srgbClr val="F7B041"/>
                </a:solidFill>
              </a:rPr>
              <a:t>Volatility Emergence over Time</a:t>
            </a:r>
          </a:p>
          <a:p>
            <a:pPr>
              <a:spcBef>
                <a:spcPct val="0"/>
              </a:spcBef>
              <a:buClr>
                <a:srgbClr val="F7B041"/>
              </a:buClr>
              <a:buSzPct val="70000"/>
              <a:buNone/>
              <a:tabLst>
                <a:tab pos="3605213" algn="l"/>
              </a:tabLst>
            </a:pPr>
            <a:r>
              <a:rPr lang="en-US" altLang="en-US" sz="2000" dirty="0">
                <a:solidFill>
                  <a:srgbClr val="F7B041"/>
                </a:solidFill>
              </a:rPr>
              <a:t>Individual Rating Agency Review (ROAR)</a:t>
            </a:r>
          </a:p>
          <a:p>
            <a:pPr>
              <a:spcBef>
                <a:spcPct val="0"/>
              </a:spcBef>
              <a:buClr>
                <a:srgbClr val="F7B041"/>
              </a:buClr>
              <a:buSzPct val="70000"/>
              <a:buNone/>
              <a:tabLst>
                <a:tab pos="3605213" algn="l"/>
              </a:tabLst>
            </a:pPr>
            <a:r>
              <a:rPr lang="en-US" altLang="en-US" sz="2000" dirty="0">
                <a:solidFill>
                  <a:srgbClr val="F7B041"/>
                </a:solidFill>
              </a:rPr>
              <a:t>Risk Index</a:t>
            </a:r>
          </a:p>
          <a:p>
            <a:pPr>
              <a:spcBef>
                <a:spcPct val="0"/>
              </a:spcBef>
              <a:buClr>
                <a:srgbClr val="F7B041"/>
              </a:buClr>
              <a:buSzPct val="70000"/>
              <a:buNone/>
              <a:tabLst>
                <a:tab pos="3605213" algn="l"/>
              </a:tabLst>
            </a:pPr>
            <a:r>
              <a:rPr lang="en-US" altLang="en-US" sz="2000" dirty="0">
                <a:solidFill>
                  <a:srgbClr val="F7B041"/>
                </a:solidFill>
              </a:rPr>
              <a:t>Portfolio Profitability Analysis</a:t>
            </a:r>
          </a:p>
          <a:p>
            <a:pPr>
              <a:spcBef>
                <a:spcPct val="0"/>
              </a:spcBef>
              <a:buClr>
                <a:srgbClr val="F7B041"/>
              </a:buClr>
              <a:buSzPct val="70000"/>
              <a:buNone/>
              <a:tabLst>
                <a:tab pos="3605213" algn="l"/>
              </a:tabLst>
            </a:pPr>
            <a:r>
              <a:rPr lang="en-US" altLang="en-US" sz="2000" dirty="0">
                <a:solidFill>
                  <a:srgbClr val="F7B041"/>
                </a:solidFill>
              </a:rPr>
              <a:t>Sector Research</a:t>
            </a:r>
          </a:p>
          <a:p>
            <a:pPr>
              <a:spcBef>
                <a:spcPct val="0"/>
              </a:spcBef>
              <a:buClr>
                <a:srgbClr val="F7B041"/>
              </a:buClr>
              <a:buSzPct val="70000"/>
              <a:buNone/>
              <a:tabLst>
                <a:tab pos="3605213" algn="l"/>
              </a:tabLst>
            </a:pPr>
            <a:r>
              <a:rPr lang="en-US" altLang="en-US" sz="2000" dirty="0">
                <a:solidFill>
                  <a:srgbClr val="F7B041"/>
                </a:solidFill>
              </a:rPr>
              <a:t>Inflation</a:t>
            </a:r>
          </a:p>
        </p:txBody>
      </p:sp>
    </p:spTree>
    <p:extLst>
      <p:ext uri="{BB962C8B-B14F-4D97-AF65-F5344CB8AC3E}">
        <p14:creationId xmlns:p14="http://schemas.microsoft.com/office/powerpoint/2010/main" val="7534051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20EA-1160-4E57-9CB4-403ED07F81B6}"/>
              </a:ext>
            </a:extLst>
          </p:cNvPr>
          <p:cNvSpPr>
            <a:spLocks noGrp="1"/>
          </p:cNvSpPr>
          <p:nvPr>
            <p:ph type="title"/>
          </p:nvPr>
        </p:nvSpPr>
        <p:spPr/>
        <p:txBody>
          <a:bodyPr/>
          <a:lstStyle/>
          <a:p>
            <a:r>
              <a:rPr lang="en-US" dirty="0"/>
              <a:t>What is </a:t>
            </a:r>
            <a:r>
              <a:rPr lang="en-US" u="sng" dirty="0"/>
              <a:t>re</a:t>
            </a:r>
            <a:r>
              <a:rPr lang="en-US" dirty="0"/>
              <a:t>insurance and why does reinsurance exist?</a:t>
            </a:r>
          </a:p>
        </p:txBody>
      </p:sp>
      <p:sp>
        <p:nvSpPr>
          <p:cNvPr id="3" name="Content Placeholder 2">
            <a:extLst>
              <a:ext uri="{FF2B5EF4-FFF2-40B4-BE49-F238E27FC236}">
                <a16:creationId xmlns:a16="http://schemas.microsoft.com/office/drawing/2014/main" id="{9D41494D-6B77-40DB-B342-ED246B555401}"/>
              </a:ext>
            </a:extLst>
          </p:cNvPr>
          <p:cNvSpPr>
            <a:spLocks noGrp="1"/>
          </p:cNvSpPr>
          <p:nvPr>
            <p:ph idx="1"/>
          </p:nvPr>
        </p:nvSpPr>
        <p:spPr/>
        <p:txBody>
          <a:bodyPr/>
          <a:lstStyle/>
          <a:p>
            <a:r>
              <a:rPr lang="en-US" dirty="0"/>
              <a:t>Reinsurance is insurance that insurance companies sell to each other</a:t>
            </a:r>
          </a:p>
          <a:p>
            <a:r>
              <a:rPr lang="en-US" dirty="0"/>
              <a:t>At its most fundamental level, the same reason you might insure a $20k car is the reason that an insurance company might insure a $200M hurricane</a:t>
            </a:r>
          </a:p>
          <a:p>
            <a:r>
              <a:rPr lang="en-US" dirty="0"/>
              <a:t>Insurance companies use reinsurance to</a:t>
            </a:r>
          </a:p>
          <a:p>
            <a:pPr lvl="1"/>
            <a:r>
              <a:rPr lang="en-US" dirty="0"/>
              <a:t>Stabilize results</a:t>
            </a:r>
          </a:p>
          <a:p>
            <a:pPr lvl="1"/>
            <a:r>
              <a:rPr lang="en-US" dirty="0"/>
              <a:t>Protect capital and surplus</a:t>
            </a:r>
          </a:p>
          <a:p>
            <a:pPr lvl="1"/>
            <a:r>
              <a:rPr lang="en-US" dirty="0"/>
              <a:t>Satisfy regulators and rating agencies</a:t>
            </a:r>
          </a:p>
        </p:txBody>
      </p:sp>
    </p:spTree>
    <p:extLst>
      <p:ext uri="{BB962C8B-B14F-4D97-AF65-F5344CB8AC3E}">
        <p14:creationId xmlns:p14="http://schemas.microsoft.com/office/powerpoint/2010/main" val="3038537434"/>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061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Driving a car looking out the back window</a:t>
            </a:r>
          </a:p>
        </p:txBody>
      </p:sp>
      <p:pic>
        <p:nvPicPr>
          <p:cNvPr id="1028" name="Picture 4" descr="This Is How You Stay Safe While Driving on Curvy Roads">
            <a:extLst>
              <a:ext uri="{FF2B5EF4-FFF2-40B4-BE49-F238E27FC236}">
                <a16:creationId xmlns:a16="http://schemas.microsoft.com/office/drawing/2014/main" id="{F7AD68FA-861C-47AC-AB6F-5840BD7FE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45" y="1248188"/>
            <a:ext cx="5034204" cy="3347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s - Aerial view of a road cu... 133225 - YouWorkForThem">
            <a:extLst>
              <a:ext uri="{FF2B5EF4-FFF2-40B4-BE49-F238E27FC236}">
                <a16:creationId xmlns:a16="http://schemas.microsoft.com/office/drawing/2014/main" id="{39ACA276-0618-4D22-B5F0-AFB207511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61932"/>
            <a:ext cx="5615087" cy="315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962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Why does reinsurance exist?</a:t>
            </a:r>
          </a:p>
        </p:txBody>
      </p:sp>
      <p:cxnSp>
        <p:nvCxnSpPr>
          <p:cNvPr id="82" name="Straight Connector 81">
            <a:extLst>
              <a:ext uri="{FF2B5EF4-FFF2-40B4-BE49-F238E27FC236}">
                <a16:creationId xmlns:a16="http://schemas.microsoft.com/office/drawing/2014/main" id="{445B0D9A-A68D-45C4-907B-3897007BB576}"/>
              </a:ext>
            </a:extLst>
          </p:cNvPr>
          <p:cNvCxnSpPr/>
          <p:nvPr/>
        </p:nvCxnSpPr>
        <p:spPr bwMode="auto">
          <a:xfrm flipH="1">
            <a:off x="5117065" y="2274296"/>
            <a:ext cx="1499810" cy="991286"/>
          </a:xfrm>
          <a:prstGeom prst="line">
            <a:avLst/>
          </a:prstGeom>
          <a:solidFill>
            <a:schemeClr val="bg1"/>
          </a:solidFill>
          <a:ln w="127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Content Placeholder 4">
            <a:extLst>
              <a:ext uri="{FF2B5EF4-FFF2-40B4-BE49-F238E27FC236}">
                <a16:creationId xmlns:a16="http://schemas.microsoft.com/office/drawing/2014/main" id="{645ED0C6-FDCA-4D7D-A1F4-B35A26D08DB4}"/>
              </a:ext>
            </a:extLst>
          </p:cNvPr>
          <p:cNvSpPr txBox="1">
            <a:spLocks/>
          </p:cNvSpPr>
          <p:nvPr/>
        </p:nvSpPr>
        <p:spPr bwMode="auto">
          <a:xfrm>
            <a:off x="6817088" y="2057406"/>
            <a:ext cx="5192374" cy="337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marL="0" indent="0">
              <a:buSzTx/>
              <a:buNone/>
            </a:pPr>
            <a:r>
              <a:rPr lang="en-US" sz="1400" b="0" kern="0" dirty="0">
                <a:solidFill>
                  <a:schemeClr val="tx1"/>
                </a:solidFill>
              </a:rPr>
              <a:t>Insurer based in New York</a:t>
            </a:r>
          </a:p>
          <a:p>
            <a:pPr marL="0" indent="0">
              <a:buSzTx/>
              <a:buNone/>
            </a:pPr>
            <a:r>
              <a:rPr lang="en-US" sz="1400" b="0" kern="0" dirty="0">
                <a:solidFill>
                  <a:schemeClr val="tx1"/>
                </a:solidFill>
              </a:rPr>
              <a:t>Markets solely through agents in the New York City area</a:t>
            </a:r>
          </a:p>
          <a:p>
            <a:pPr marL="0" indent="0">
              <a:buSzTx/>
              <a:buNone/>
            </a:pPr>
            <a:r>
              <a:rPr lang="en-US" sz="1400" b="0" kern="0" dirty="0">
                <a:solidFill>
                  <a:schemeClr val="tx1"/>
                </a:solidFill>
              </a:rPr>
              <a:t>Builds up a 100,000 policy portfolio in the city over time</a:t>
            </a:r>
          </a:p>
          <a:p>
            <a:pPr marL="0" indent="0">
              <a:buSzTx/>
              <a:buNone/>
            </a:pPr>
            <a:r>
              <a:rPr lang="en-US" sz="1400" b="0" kern="0" dirty="0">
                <a:solidFill>
                  <a:schemeClr val="tx1"/>
                </a:solidFill>
              </a:rPr>
              <a:t>Predictable risk from:</a:t>
            </a:r>
          </a:p>
          <a:p>
            <a:pPr marL="735013" lvl="1" indent="-285750">
              <a:buSzTx/>
              <a:buFont typeface="Arial" panose="020B0604020202020204" pitchFamily="34" charset="0"/>
              <a:buChar char="–"/>
            </a:pPr>
            <a:r>
              <a:rPr lang="en-US" sz="1300" b="0" kern="0" dirty="0">
                <a:solidFill>
                  <a:schemeClr val="tx1"/>
                </a:solidFill>
              </a:rPr>
              <a:t>Theft</a:t>
            </a:r>
          </a:p>
          <a:p>
            <a:pPr marL="735013" lvl="1" indent="-285750">
              <a:buSzTx/>
              <a:buFont typeface="Arial" panose="020B0604020202020204" pitchFamily="34" charset="0"/>
              <a:buChar char="–"/>
            </a:pPr>
            <a:r>
              <a:rPr lang="en-US" sz="1300" b="0" kern="0" dirty="0">
                <a:solidFill>
                  <a:schemeClr val="tx1"/>
                </a:solidFill>
              </a:rPr>
              <a:t>Fire</a:t>
            </a:r>
          </a:p>
          <a:p>
            <a:pPr marL="735013" lvl="1" indent="-285750">
              <a:buSzTx/>
              <a:buFont typeface="Arial" panose="020B0604020202020204" pitchFamily="34" charset="0"/>
              <a:buChar char="–"/>
            </a:pPr>
            <a:r>
              <a:rPr lang="en-US" sz="1300" b="0" kern="0" dirty="0">
                <a:solidFill>
                  <a:schemeClr val="tx1"/>
                </a:solidFill>
              </a:rPr>
              <a:t>Accidents</a:t>
            </a:r>
          </a:p>
        </p:txBody>
      </p:sp>
      <p:pic>
        <p:nvPicPr>
          <p:cNvPr id="84" name="Picture 83" descr="A close up of a tree&#10;&#10;Description automatically generated">
            <a:extLst>
              <a:ext uri="{FF2B5EF4-FFF2-40B4-BE49-F238E27FC236}">
                <a16:creationId xmlns:a16="http://schemas.microsoft.com/office/drawing/2014/main" id="{8D7E9B04-FDF9-4AA5-B859-AEC5CC16785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4328" t="2374" b="3486"/>
          <a:stretch/>
        </p:blipFill>
        <p:spPr>
          <a:xfrm>
            <a:off x="2455751" y="1422731"/>
            <a:ext cx="2461101" cy="4683378"/>
          </a:xfrm>
          <a:prstGeom prst="rect">
            <a:avLst/>
          </a:prstGeom>
        </p:spPr>
      </p:pic>
      <p:sp>
        <p:nvSpPr>
          <p:cNvPr id="85" name="Oval 84">
            <a:extLst>
              <a:ext uri="{FF2B5EF4-FFF2-40B4-BE49-F238E27FC236}">
                <a16:creationId xmlns:a16="http://schemas.microsoft.com/office/drawing/2014/main" id="{B8598CCB-73F5-4144-8EDC-27D7EF45D55F}"/>
              </a:ext>
            </a:extLst>
          </p:cNvPr>
          <p:cNvSpPr/>
          <p:nvPr/>
        </p:nvSpPr>
        <p:spPr bwMode="auto">
          <a:xfrm>
            <a:off x="2761435" y="3759935"/>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86" name="Rectangle 85">
            <a:extLst>
              <a:ext uri="{FF2B5EF4-FFF2-40B4-BE49-F238E27FC236}">
                <a16:creationId xmlns:a16="http://schemas.microsoft.com/office/drawing/2014/main" id="{5F38C925-9D78-442E-B99A-021A2A1BB25D}"/>
              </a:ext>
            </a:extLst>
          </p:cNvPr>
          <p:cNvSpPr/>
          <p:nvPr/>
        </p:nvSpPr>
        <p:spPr bwMode="auto">
          <a:xfrm>
            <a:off x="627018" y="1088568"/>
            <a:ext cx="1789544" cy="76660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rgbClr val="666666"/>
              </a:solidFill>
              <a:effectLst/>
              <a:latin typeface="Arial" charset="0"/>
            </a:endParaRPr>
          </a:p>
        </p:txBody>
      </p:sp>
      <p:sp>
        <p:nvSpPr>
          <p:cNvPr id="87" name="TextBox 86">
            <a:extLst>
              <a:ext uri="{FF2B5EF4-FFF2-40B4-BE49-F238E27FC236}">
                <a16:creationId xmlns:a16="http://schemas.microsoft.com/office/drawing/2014/main" id="{BB746D8C-FB27-44E6-808D-34CD336E4733}"/>
              </a:ext>
            </a:extLst>
          </p:cNvPr>
          <p:cNvSpPr txBox="1"/>
          <p:nvPr/>
        </p:nvSpPr>
        <p:spPr>
          <a:xfrm>
            <a:off x="985876" y="1088567"/>
            <a:ext cx="888385" cy="246221"/>
          </a:xfrm>
          <a:prstGeom prst="rect">
            <a:avLst/>
          </a:prstGeom>
          <a:noFill/>
        </p:spPr>
        <p:txBody>
          <a:bodyPr wrap="none" rtlCol="0">
            <a:spAutoFit/>
          </a:bodyPr>
          <a:lstStyle/>
          <a:p>
            <a:r>
              <a:rPr lang="en-US" sz="1000" i="1" dirty="0">
                <a:solidFill>
                  <a:srgbClr val="666666"/>
                </a:solidFill>
              </a:rPr>
              <a:t>Home policy</a:t>
            </a:r>
          </a:p>
        </p:txBody>
      </p:sp>
      <p:sp>
        <p:nvSpPr>
          <p:cNvPr id="88" name="TextBox 87">
            <a:extLst>
              <a:ext uri="{FF2B5EF4-FFF2-40B4-BE49-F238E27FC236}">
                <a16:creationId xmlns:a16="http://schemas.microsoft.com/office/drawing/2014/main" id="{3735F21D-919B-4968-BA3B-146FBC86FA96}"/>
              </a:ext>
            </a:extLst>
          </p:cNvPr>
          <p:cNvSpPr txBox="1"/>
          <p:nvPr/>
        </p:nvSpPr>
        <p:spPr>
          <a:xfrm>
            <a:off x="661854" y="1339920"/>
            <a:ext cx="1683474" cy="446276"/>
          </a:xfrm>
          <a:prstGeom prst="rect">
            <a:avLst/>
          </a:prstGeom>
          <a:noFill/>
        </p:spPr>
        <p:txBody>
          <a:bodyPr wrap="none" rtlCol="0">
            <a:spAutoFit/>
          </a:bodyPr>
          <a:lstStyle/>
          <a:p>
            <a:r>
              <a:rPr lang="en-US" sz="1000" dirty="0">
                <a:solidFill>
                  <a:srgbClr val="666666"/>
                </a:solidFill>
              </a:rPr>
              <a:t>$1,000 premium</a:t>
            </a:r>
          </a:p>
          <a:p>
            <a:r>
              <a:rPr lang="en-US" sz="1000" dirty="0">
                <a:solidFill>
                  <a:srgbClr val="666666"/>
                </a:solidFill>
              </a:rPr>
              <a:t>$200,000 payout for a loss</a:t>
            </a:r>
          </a:p>
        </p:txBody>
      </p:sp>
      <p:cxnSp>
        <p:nvCxnSpPr>
          <p:cNvPr id="89" name="Straight Connector 88">
            <a:extLst>
              <a:ext uri="{FF2B5EF4-FFF2-40B4-BE49-F238E27FC236}">
                <a16:creationId xmlns:a16="http://schemas.microsoft.com/office/drawing/2014/main" id="{D0081EF2-1BCB-42F0-9DB9-5AA5ED45CE89}"/>
              </a:ext>
            </a:extLst>
          </p:cNvPr>
          <p:cNvCxnSpPr/>
          <p:nvPr/>
        </p:nvCxnSpPr>
        <p:spPr bwMode="auto">
          <a:xfrm>
            <a:off x="2159726" y="1101258"/>
            <a:ext cx="1162594" cy="693231"/>
          </a:xfrm>
          <a:prstGeom prst="line">
            <a:avLst/>
          </a:prstGeom>
          <a:solidFill>
            <a:schemeClr val="bg1"/>
          </a:solid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89">
            <a:extLst>
              <a:ext uri="{FF2B5EF4-FFF2-40B4-BE49-F238E27FC236}">
                <a16:creationId xmlns:a16="http://schemas.microsoft.com/office/drawing/2014/main" id="{4C411FCF-F27B-4DB9-B7F6-FE7DBDA496A7}"/>
              </a:ext>
            </a:extLst>
          </p:cNvPr>
          <p:cNvCxnSpPr/>
          <p:nvPr/>
        </p:nvCxnSpPr>
        <p:spPr bwMode="auto">
          <a:xfrm>
            <a:off x="2159726" y="1855231"/>
            <a:ext cx="1084217" cy="78821"/>
          </a:xfrm>
          <a:prstGeom prst="line">
            <a:avLst/>
          </a:prstGeom>
          <a:solidFill>
            <a:schemeClr val="bg1"/>
          </a:solid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Oval 90">
            <a:extLst>
              <a:ext uri="{FF2B5EF4-FFF2-40B4-BE49-F238E27FC236}">
                <a16:creationId xmlns:a16="http://schemas.microsoft.com/office/drawing/2014/main" id="{B73DBADE-0FBD-4919-97FA-C00E32FDC998}"/>
              </a:ext>
            </a:extLst>
          </p:cNvPr>
          <p:cNvSpPr/>
          <p:nvPr/>
        </p:nvSpPr>
        <p:spPr bwMode="auto">
          <a:xfrm>
            <a:off x="3026229" y="541697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2" name="Oval 91">
            <a:extLst>
              <a:ext uri="{FF2B5EF4-FFF2-40B4-BE49-F238E27FC236}">
                <a16:creationId xmlns:a16="http://schemas.microsoft.com/office/drawing/2014/main" id="{4193CF38-3847-4C02-ABEB-FD9D61F40093}"/>
              </a:ext>
            </a:extLst>
          </p:cNvPr>
          <p:cNvSpPr/>
          <p:nvPr/>
        </p:nvSpPr>
        <p:spPr bwMode="auto">
          <a:xfrm>
            <a:off x="3283132" y="18678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3" name="Oval 92">
            <a:extLst>
              <a:ext uri="{FF2B5EF4-FFF2-40B4-BE49-F238E27FC236}">
                <a16:creationId xmlns:a16="http://schemas.microsoft.com/office/drawing/2014/main" id="{DAD04691-8DC6-4792-82AD-E81148CC8E2C}"/>
              </a:ext>
            </a:extLst>
          </p:cNvPr>
          <p:cNvSpPr/>
          <p:nvPr/>
        </p:nvSpPr>
        <p:spPr bwMode="auto">
          <a:xfrm>
            <a:off x="3435532" y="20202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4" name="Oval 93">
            <a:extLst>
              <a:ext uri="{FF2B5EF4-FFF2-40B4-BE49-F238E27FC236}">
                <a16:creationId xmlns:a16="http://schemas.microsoft.com/office/drawing/2014/main" id="{1CD1E094-B00C-425E-B3A1-65395CC43E20}"/>
              </a:ext>
            </a:extLst>
          </p:cNvPr>
          <p:cNvSpPr/>
          <p:nvPr/>
        </p:nvSpPr>
        <p:spPr bwMode="auto">
          <a:xfrm>
            <a:off x="3587932" y="21726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5" name="Oval 94">
            <a:extLst>
              <a:ext uri="{FF2B5EF4-FFF2-40B4-BE49-F238E27FC236}">
                <a16:creationId xmlns:a16="http://schemas.microsoft.com/office/drawing/2014/main" id="{ECD81B68-22BA-4AC5-9652-843CB0A1A8A5}"/>
              </a:ext>
            </a:extLst>
          </p:cNvPr>
          <p:cNvSpPr/>
          <p:nvPr/>
        </p:nvSpPr>
        <p:spPr bwMode="auto">
          <a:xfrm>
            <a:off x="3740332" y="23250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6" name="Oval 95">
            <a:extLst>
              <a:ext uri="{FF2B5EF4-FFF2-40B4-BE49-F238E27FC236}">
                <a16:creationId xmlns:a16="http://schemas.microsoft.com/office/drawing/2014/main" id="{3D202517-A890-46DA-BACF-F9B4FDBC4F6B}"/>
              </a:ext>
            </a:extLst>
          </p:cNvPr>
          <p:cNvSpPr/>
          <p:nvPr/>
        </p:nvSpPr>
        <p:spPr bwMode="auto">
          <a:xfrm>
            <a:off x="3183800" y="523780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7" name="Oval 96">
            <a:extLst>
              <a:ext uri="{FF2B5EF4-FFF2-40B4-BE49-F238E27FC236}">
                <a16:creationId xmlns:a16="http://schemas.microsoft.com/office/drawing/2014/main" id="{4834AF49-4522-4217-A0E6-3E33D84C5462}"/>
              </a:ext>
            </a:extLst>
          </p:cNvPr>
          <p:cNvSpPr/>
          <p:nvPr/>
        </p:nvSpPr>
        <p:spPr bwMode="auto">
          <a:xfrm>
            <a:off x="2769327" y="3424785"/>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8" name="Oval 97">
            <a:extLst>
              <a:ext uri="{FF2B5EF4-FFF2-40B4-BE49-F238E27FC236}">
                <a16:creationId xmlns:a16="http://schemas.microsoft.com/office/drawing/2014/main" id="{297DBD2D-375E-4E88-984A-CD1DF40B49E0}"/>
              </a:ext>
            </a:extLst>
          </p:cNvPr>
          <p:cNvSpPr/>
          <p:nvPr/>
        </p:nvSpPr>
        <p:spPr bwMode="auto">
          <a:xfrm>
            <a:off x="3101069" y="20266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99" name="Oval 98">
            <a:extLst>
              <a:ext uri="{FF2B5EF4-FFF2-40B4-BE49-F238E27FC236}">
                <a16:creationId xmlns:a16="http://schemas.microsoft.com/office/drawing/2014/main" id="{D1E4E2DD-16B3-404D-A095-136F018E0437}"/>
              </a:ext>
            </a:extLst>
          </p:cNvPr>
          <p:cNvSpPr/>
          <p:nvPr/>
        </p:nvSpPr>
        <p:spPr bwMode="auto">
          <a:xfrm>
            <a:off x="3253469" y="21790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0" name="Oval 99">
            <a:extLst>
              <a:ext uri="{FF2B5EF4-FFF2-40B4-BE49-F238E27FC236}">
                <a16:creationId xmlns:a16="http://schemas.microsoft.com/office/drawing/2014/main" id="{B388D402-64A1-4EF0-86DD-0778B512A0AC}"/>
              </a:ext>
            </a:extLst>
          </p:cNvPr>
          <p:cNvSpPr/>
          <p:nvPr/>
        </p:nvSpPr>
        <p:spPr bwMode="auto">
          <a:xfrm>
            <a:off x="3405869" y="23314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1" name="Oval 100">
            <a:extLst>
              <a:ext uri="{FF2B5EF4-FFF2-40B4-BE49-F238E27FC236}">
                <a16:creationId xmlns:a16="http://schemas.microsoft.com/office/drawing/2014/main" id="{7200E522-112A-497A-BFD3-DFC5CFF884D1}"/>
              </a:ext>
            </a:extLst>
          </p:cNvPr>
          <p:cNvSpPr/>
          <p:nvPr/>
        </p:nvSpPr>
        <p:spPr bwMode="auto">
          <a:xfrm>
            <a:off x="3558269" y="24838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2" name="Oval 101">
            <a:extLst>
              <a:ext uri="{FF2B5EF4-FFF2-40B4-BE49-F238E27FC236}">
                <a16:creationId xmlns:a16="http://schemas.microsoft.com/office/drawing/2014/main" id="{21B0CFCD-13AE-48A1-BAC1-EC5E2B71B2E1}"/>
              </a:ext>
            </a:extLst>
          </p:cNvPr>
          <p:cNvSpPr/>
          <p:nvPr/>
        </p:nvSpPr>
        <p:spPr bwMode="auto">
          <a:xfrm>
            <a:off x="4227195" y="425645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3" name="Oval 102">
            <a:extLst>
              <a:ext uri="{FF2B5EF4-FFF2-40B4-BE49-F238E27FC236}">
                <a16:creationId xmlns:a16="http://schemas.microsoft.com/office/drawing/2014/main" id="{000FB98D-B546-454C-BF5B-9A9160291009}"/>
              </a:ext>
            </a:extLst>
          </p:cNvPr>
          <p:cNvSpPr/>
          <p:nvPr/>
        </p:nvSpPr>
        <p:spPr bwMode="auto">
          <a:xfrm>
            <a:off x="4075545" y="304555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4" name="Oval 103">
            <a:extLst>
              <a:ext uri="{FF2B5EF4-FFF2-40B4-BE49-F238E27FC236}">
                <a16:creationId xmlns:a16="http://schemas.microsoft.com/office/drawing/2014/main" id="{B063DCBE-7B98-41F7-9B67-14828F942AAC}"/>
              </a:ext>
            </a:extLst>
          </p:cNvPr>
          <p:cNvSpPr/>
          <p:nvPr/>
        </p:nvSpPr>
        <p:spPr bwMode="auto">
          <a:xfrm>
            <a:off x="2730138" y="40059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5" name="Oval 104">
            <a:extLst>
              <a:ext uri="{FF2B5EF4-FFF2-40B4-BE49-F238E27FC236}">
                <a16:creationId xmlns:a16="http://schemas.microsoft.com/office/drawing/2014/main" id="{31B2D967-0B32-4A2F-A347-34840777F092}"/>
              </a:ext>
            </a:extLst>
          </p:cNvPr>
          <p:cNvSpPr/>
          <p:nvPr/>
        </p:nvSpPr>
        <p:spPr bwMode="auto">
          <a:xfrm>
            <a:off x="3091543" y="23378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6" name="Oval 105">
            <a:extLst>
              <a:ext uri="{FF2B5EF4-FFF2-40B4-BE49-F238E27FC236}">
                <a16:creationId xmlns:a16="http://schemas.microsoft.com/office/drawing/2014/main" id="{B6EE119E-8FBD-43B3-A23C-822A4E7A78AE}"/>
              </a:ext>
            </a:extLst>
          </p:cNvPr>
          <p:cNvSpPr/>
          <p:nvPr/>
        </p:nvSpPr>
        <p:spPr bwMode="auto">
          <a:xfrm>
            <a:off x="3243943" y="24902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7" name="Oval 106">
            <a:extLst>
              <a:ext uri="{FF2B5EF4-FFF2-40B4-BE49-F238E27FC236}">
                <a16:creationId xmlns:a16="http://schemas.microsoft.com/office/drawing/2014/main" id="{3F86A30C-DACE-43D7-A841-F3036061FB99}"/>
              </a:ext>
            </a:extLst>
          </p:cNvPr>
          <p:cNvSpPr/>
          <p:nvPr/>
        </p:nvSpPr>
        <p:spPr bwMode="auto">
          <a:xfrm>
            <a:off x="3396343" y="26426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8" name="Oval 107">
            <a:extLst>
              <a:ext uri="{FF2B5EF4-FFF2-40B4-BE49-F238E27FC236}">
                <a16:creationId xmlns:a16="http://schemas.microsoft.com/office/drawing/2014/main" id="{A4939CD0-CFD1-4564-93F5-31A0D98A4CB6}"/>
              </a:ext>
            </a:extLst>
          </p:cNvPr>
          <p:cNvSpPr/>
          <p:nvPr/>
        </p:nvSpPr>
        <p:spPr bwMode="auto">
          <a:xfrm>
            <a:off x="3548743" y="27950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09" name="Oval 108">
            <a:extLst>
              <a:ext uri="{FF2B5EF4-FFF2-40B4-BE49-F238E27FC236}">
                <a16:creationId xmlns:a16="http://schemas.microsoft.com/office/drawing/2014/main" id="{869857C7-64D7-470C-8CBF-9199195814AB}"/>
              </a:ext>
            </a:extLst>
          </p:cNvPr>
          <p:cNvSpPr/>
          <p:nvPr/>
        </p:nvSpPr>
        <p:spPr bwMode="auto">
          <a:xfrm>
            <a:off x="3701143" y="29474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0" name="Oval 109">
            <a:extLst>
              <a:ext uri="{FF2B5EF4-FFF2-40B4-BE49-F238E27FC236}">
                <a16:creationId xmlns:a16="http://schemas.microsoft.com/office/drawing/2014/main" id="{911D8BDF-4E9E-4853-BBCC-736AD7974E40}"/>
              </a:ext>
            </a:extLst>
          </p:cNvPr>
          <p:cNvSpPr/>
          <p:nvPr/>
        </p:nvSpPr>
        <p:spPr bwMode="auto">
          <a:xfrm>
            <a:off x="3853543" y="30998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1" name="Oval 110">
            <a:extLst>
              <a:ext uri="{FF2B5EF4-FFF2-40B4-BE49-F238E27FC236}">
                <a16:creationId xmlns:a16="http://schemas.microsoft.com/office/drawing/2014/main" id="{2A91A669-4096-4EE2-8188-A3904950A71F}"/>
              </a:ext>
            </a:extLst>
          </p:cNvPr>
          <p:cNvSpPr/>
          <p:nvPr/>
        </p:nvSpPr>
        <p:spPr bwMode="auto">
          <a:xfrm>
            <a:off x="2967822" y="25535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2" name="Oval 111">
            <a:extLst>
              <a:ext uri="{FF2B5EF4-FFF2-40B4-BE49-F238E27FC236}">
                <a16:creationId xmlns:a16="http://schemas.microsoft.com/office/drawing/2014/main" id="{2F5A71F1-CACB-4005-BDE9-9888CCEDB410}"/>
              </a:ext>
            </a:extLst>
          </p:cNvPr>
          <p:cNvSpPr/>
          <p:nvPr/>
        </p:nvSpPr>
        <p:spPr bwMode="auto">
          <a:xfrm>
            <a:off x="3091543" y="27059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3" name="Oval 112">
            <a:extLst>
              <a:ext uri="{FF2B5EF4-FFF2-40B4-BE49-F238E27FC236}">
                <a16:creationId xmlns:a16="http://schemas.microsoft.com/office/drawing/2014/main" id="{5C46B799-9385-4120-B8C1-E1F6A10DBD6E}"/>
              </a:ext>
            </a:extLst>
          </p:cNvPr>
          <p:cNvSpPr/>
          <p:nvPr/>
        </p:nvSpPr>
        <p:spPr bwMode="auto">
          <a:xfrm>
            <a:off x="3243943" y="28583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4" name="Oval 113">
            <a:extLst>
              <a:ext uri="{FF2B5EF4-FFF2-40B4-BE49-F238E27FC236}">
                <a16:creationId xmlns:a16="http://schemas.microsoft.com/office/drawing/2014/main" id="{D7DFB3CF-8FAD-4892-97C7-ABFBEE775E6D}"/>
              </a:ext>
            </a:extLst>
          </p:cNvPr>
          <p:cNvSpPr/>
          <p:nvPr/>
        </p:nvSpPr>
        <p:spPr bwMode="auto">
          <a:xfrm>
            <a:off x="4540702" y="38535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5" name="Oval 114">
            <a:extLst>
              <a:ext uri="{FF2B5EF4-FFF2-40B4-BE49-F238E27FC236}">
                <a16:creationId xmlns:a16="http://schemas.microsoft.com/office/drawing/2014/main" id="{2A5843B0-5D43-48BF-A4CC-E520E4BCF279}"/>
              </a:ext>
            </a:extLst>
          </p:cNvPr>
          <p:cNvSpPr/>
          <p:nvPr/>
        </p:nvSpPr>
        <p:spPr bwMode="auto">
          <a:xfrm>
            <a:off x="3548743" y="31631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6" name="Oval 115">
            <a:extLst>
              <a:ext uri="{FF2B5EF4-FFF2-40B4-BE49-F238E27FC236}">
                <a16:creationId xmlns:a16="http://schemas.microsoft.com/office/drawing/2014/main" id="{9F97FAF5-FDD8-4CE3-BE73-4D91D4F4CAE5}"/>
              </a:ext>
            </a:extLst>
          </p:cNvPr>
          <p:cNvSpPr/>
          <p:nvPr/>
        </p:nvSpPr>
        <p:spPr bwMode="auto">
          <a:xfrm>
            <a:off x="3701143" y="33155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FA55533A-EE2E-45FC-8DE6-8E88D03BBD80}"/>
              </a:ext>
            </a:extLst>
          </p:cNvPr>
          <p:cNvSpPr/>
          <p:nvPr/>
        </p:nvSpPr>
        <p:spPr bwMode="auto">
          <a:xfrm>
            <a:off x="3853543" y="34679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8" name="Oval 117">
            <a:extLst>
              <a:ext uri="{FF2B5EF4-FFF2-40B4-BE49-F238E27FC236}">
                <a16:creationId xmlns:a16="http://schemas.microsoft.com/office/drawing/2014/main" id="{55DD662C-24A8-4CC7-8DD9-CE706DF23581}"/>
              </a:ext>
            </a:extLst>
          </p:cNvPr>
          <p:cNvSpPr/>
          <p:nvPr/>
        </p:nvSpPr>
        <p:spPr bwMode="auto">
          <a:xfrm>
            <a:off x="2939143" y="29009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19" name="Oval 118">
            <a:extLst>
              <a:ext uri="{FF2B5EF4-FFF2-40B4-BE49-F238E27FC236}">
                <a16:creationId xmlns:a16="http://schemas.microsoft.com/office/drawing/2014/main" id="{1B7D8944-56C8-4845-95D1-ADA475BD1F8B}"/>
              </a:ext>
            </a:extLst>
          </p:cNvPr>
          <p:cNvSpPr/>
          <p:nvPr/>
        </p:nvSpPr>
        <p:spPr bwMode="auto">
          <a:xfrm>
            <a:off x="3091543" y="30533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88793CD9-4B43-4E1F-9D62-AA964F157C62}"/>
              </a:ext>
            </a:extLst>
          </p:cNvPr>
          <p:cNvSpPr/>
          <p:nvPr/>
        </p:nvSpPr>
        <p:spPr bwMode="auto">
          <a:xfrm>
            <a:off x="3243943" y="32057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1" name="Oval 120">
            <a:extLst>
              <a:ext uri="{FF2B5EF4-FFF2-40B4-BE49-F238E27FC236}">
                <a16:creationId xmlns:a16="http://schemas.microsoft.com/office/drawing/2014/main" id="{D8CEC0DF-B383-43F3-AFE9-09213C686A96}"/>
              </a:ext>
            </a:extLst>
          </p:cNvPr>
          <p:cNvSpPr/>
          <p:nvPr/>
        </p:nvSpPr>
        <p:spPr bwMode="auto">
          <a:xfrm>
            <a:off x="3396343" y="33581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2" name="Oval 121">
            <a:extLst>
              <a:ext uri="{FF2B5EF4-FFF2-40B4-BE49-F238E27FC236}">
                <a16:creationId xmlns:a16="http://schemas.microsoft.com/office/drawing/2014/main" id="{8EDF83C1-65BC-455F-8F96-9364BF1F2B04}"/>
              </a:ext>
            </a:extLst>
          </p:cNvPr>
          <p:cNvSpPr/>
          <p:nvPr/>
        </p:nvSpPr>
        <p:spPr bwMode="auto">
          <a:xfrm>
            <a:off x="3548743" y="35105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CDBE07B3-F8EE-4DA7-ACBF-67CFDDA03E0C}"/>
              </a:ext>
            </a:extLst>
          </p:cNvPr>
          <p:cNvSpPr/>
          <p:nvPr/>
        </p:nvSpPr>
        <p:spPr bwMode="auto">
          <a:xfrm>
            <a:off x="3701143" y="36629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4" name="Oval 123">
            <a:extLst>
              <a:ext uri="{FF2B5EF4-FFF2-40B4-BE49-F238E27FC236}">
                <a16:creationId xmlns:a16="http://schemas.microsoft.com/office/drawing/2014/main" id="{4F3BD271-7A34-46F0-B00C-A07CF2E35BEA}"/>
              </a:ext>
            </a:extLst>
          </p:cNvPr>
          <p:cNvSpPr/>
          <p:nvPr/>
        </p:nvSpPr>
        <p:spPr bwMode="auto">
          <a:xfrm>
            <a:off x="3853543" y="38153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5" name="Oval 124">
            <a:extLst>
              <a:ext uri="{FF2B5EF4-FFF2-40B4-BE49-F238E27FC236}">
                <a16:creationId xmlns:a16="http://schemas.microsoft.com/office/drawing/2014/main" id="{5E906003-F090-457E-9D5F-FB5716326481}"/>
              </a:ext>
            </a:extLst>
          </p:cNvPr>
          <p:cNvSpPr/>
          <p:nvPr/>
        </p:nvSpPr>
        <p:spPr bwMode="auto">
          <a:xfrm>
            <a:off x="2978332" y="33072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96A1367C-87E8-43DC-979B-1194329BE1E6}"/>
              </a:ext>
            </a:extLst>
          </p:cNvPr>
          <p:cNvSpPr/>
          <p:nvPr/>
        </p:nvSpPr>
        <p:spPr bwMode="auto">
          <a:xfrm>
            <a:off x="4067754" y="328643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7" name="Oval 126">
            <a:extLst>
              <a:ext uri="{FF2B5EF4-FFF2-40B4-BE49-F238E27FC236}">
                <a16:creationId xmlns:a16="http://schemas.microsoft.com/office/drawing/2014/main" id="{1EC297D3-3B0B-4930-B0EA-923FC8635009}"/>
              </a:ext>
            </a:extLst>
          </p:cNvPr>
          <p:cNvSpPr/>
          <p:nvPr/>
        </p:nvSpPr>
        <p:spPr bwMode="auto">
          <a:xfrm>
            <a:off x="3283132" y="36120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8" name="Oval 127">
            <a:extLst>
              <a:ext uri="{FF2B5EF4-FFF2-40B4-BE49-F238E27FC236}">
                <a16:creationId xmlns:a16="http://schemas.microsoft.com/office/drawing/2014/main" id="{992FF23B-0C60-4647-9AF8-B4FDE9EE02FE}"/>
              </a:ext>
            </a:extLst>
          </p:cNvPr>
          <p:cNvSpPr/>
          <p:nvPr/>
        </p:nvSpPr>
        <p:spPr bwMode="auto">
          <a:xfrm>
            <a:off x="3435532" y="37644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29" name="Oval 128">
            <a:extLst>
              <a:ext uri="{FF2B5EF4-FFF2-40B4-BE49-F238E27FC236}">
                <a16:creationId xmlns:a16="http://schemas.microsoft.com/office/drawing/2014/main" id="{35600D14-31F8-4F57-8CB4-7427F603E79D}"/>
              </a:ext>
            </a:extLst>
          </p:cNvPr>
          <p:cNvSpPr/>
          <p:nvPr/>
        </p:nvSpPr>
        <p:spPr bwMode="auto">
          <a:xfrm>
            <a:off x="3587932" y="39168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0" name="Oval 129">
            <a:extLst>
              <a:ext uri="{FF2B5EF4-FFF2-40B4-BE49-F238E27FC236}">
                <a16:creationId xmlns:a16="http://schemas.microsoft.com/office/drawing/2014/main" id="{2DA8D356-DF63-4F53-B564-7180DC273F0B}"/>
              </a:ext>
            </a:extLst>
          </p:cNvPr>
          <p:cNvSpPr/>
          <p:nvPr/>
        </p:nvSpPr>
        <p:spPr bwMode="auto">
          <a:xfrm>
            <a:off x="3740332" y="40692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1" name="Oval 130">
            <a:extLst>
              <a:ext uri="{FF2B5EF4-FFF2-40B4-BE49-F238E27FC236}">
                <a16:creationId xmlns:a16="http://schemas.microsoft.com/office/drawing/2014/main" id="{15219606-1042-4DC2-B072-F82B6AE52661}"/>
              </a:ext>
            </a:extLst>
          </p:cNvPr>
          <p:cNvSpPr/>
          <p:nvPr/>
        </p:nvSpPr>
        <p:spPr bwMode="auto">
          <a:xfrm>
            <a:off x="3892732" y="42216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2" name="Oval 131">
            <a:extLst>
              <a:ext uri="{FF2B5EF4-FFF2-40B4-BE49-F238E27FC236}">
                <a16:creationId xmlns:a16="http://schemas.microsoft.com/office/drawing/2014/main" id="{75AA3C5E-83B6-4C7E-94C4-991A671BA43A}"/>
              </a:ext>
            </a:extLst>
          </p:cNvPr>
          <p:cNvSpPr/>
          <p:nvPr/>
        </p:nvSpPr>
        <p:spPr bwMode="auto">
          <a:xfrm>
            <a:off x="2948669" y="36184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3" name="Oval 132">
            <a:extLst>
              <a:ext uri="{FF2B5EF4-FFF2-40B4-BE49-F238E27FC236}">
                <a16:creationId xmlns:a16="http://schemas.microsoft.com/office/drawing/2014/main" id="{6FCFF03B-01CC-4CF4-A258-B2D570C4812A}"/>
              </a:ext>
            </a:extLst>
          </p:cNvPr>
          <p:cNvSpPr/>
          <p:nvPr/>
        </p:nvSpPr>
        <p:spPr bwMode="auto">
          <a:xfrm>
            <a:off x="3101069" y="37708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4" name="Oval 133">
            <a:extLst>
              <a:ext uri="{FF2B5EF4-FFF2-40B4-BE49-F238E27FC236}">
                <a16:creationId xmlns:a16="http://schemas.microsoft.com/office/drawing/2014/main" id="{602C6E19-1ECE-4041-AE05-DDFA9B287D2D}"/>
              </a:ext>
            </a:extLst>
          </p:cNvPr>
          <p:cNvSpPr/>
          <p:nvPr/>
        </p:nvSpPr>
        <p:spPr bwMode="auto">
          <a:xfrm>
            <a:off x="3253469" y="39232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5" name="Oval 134">
            <a:extLst>
              <a:ext uri="{FF2B5EF4-FFF2-40B4-BE49-F238E27FC236}">
                <a16:creationId xmlns:a16="http://schemas.microsoft.com/office/drawing/2014/main" id="{E31883FF-F0BC-4282-8751-EFA7B731CD6A}"/>
              </a:ext>
            </a:extLst>
          </p:cNvPr>
          <p:cNvSpPr/>
          <p:nvPr/>
        </p:nvSpPr>
        <p:spPr bwMode="auto">
          <a:xfrm>
            <a:off x="3405869" y="40756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6" name="Oval 135">
            <a:extLst>
              <a:ext uri="{FF2B5EF4-FFF2-40B4-BE49-F238E27FC236}">
                <a16:creationId xmlns:a16="http://schemas.microsoft.com/office/drawing/2014/main" id="{32457613-ABE7-4D2B-9528-B43983744FF5}"/>
              </a:ext>
            </a:extLst>
          </p:cNvPr>
          <p:cNvSpPr/>
          <p:nvPr/>
        </p:nvSpPr>
        <p:spPr bwMode="auto">
          <a:xfrm>
            <a:off x="3558269" y="42280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7" name="Oval 136">
            <a:extLst>
              <a:ext uri="{FF2B5EF4-FFF2-40B4-BE49-F238E27FC236}">
                <a16:creationId xmlns:a16="http://schemas.microsoft.com/office/drawing/2014/main" id="{8FACD560-10BC-4E36-B678-4FB45CFE7A07}"/>
              </a:ext>
            </a:extLst>
          </p:cNvPr>
          <p:cNvSpPr/>
          <p:nvPr/>
        </p:nvSpPr>
        <p:spPr bwMode="auto">
          <a:xfrm>
            <a:off x="3710669" y="43804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8" name="Oval 137">
            <a:extLst>
              <a:ext uri="{FF2B5EF4-FFF2-40B4-BE49-F238E27FC236}">
                <a16:creationId xmlns:a16="http://schemas.microsoft.com/office/drawing/2014/main" id="{12DC5706-EADD-4412-99B6-617651AC445E}"/>
              </a:ext>
            </a:extLst>
          </p:cNvPr>
          <p:cNvSpPr/>
          <p:nvPr/>
        </p:nvSpPr>
        <p:spPr bwMode="auto">
          <a:xfrm>
            <a:off x="3863069" y="45328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9" name="Oval 138">
            <a:extLst>
              <a:ext uri="{FF2B5EF4-FFF2-40B4-BE49-F238E27FC236}">
                <a16:creationId xmlns:a16="http://schemas.microsoft.com/office/drawing/2014/main" id="{0CAE458C-BBDE-4B2D-A258-29C2E863568F}"/>
              </a:ext>
            </a:extLst>
          </p:cNvPr>
          <p:cNvSpPr/>
          <p:nvPr/>
        </p:nvSpPr>
        <p:spPr bwMode="auto">
          <a:xfrm>
            <a:off x="2939143" y="39296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0" name="Oval 139">
            <a:extLst>
              <a:ext uri="{FF2B5EF4-FFF2-40B4-BE49-F238E27FC236}">
                <a16:creationId xmlns:a16="http://schemas.microsoft.com/office/drawing/2014/main" id="{4825FC18-3AFA-49AF-89CE-0057F0FFE784}"/>
              </a:ext>
            </a:extLst>
          </p:cNvPr>
          <p:cNvSpPr/>
          <p:nvPr/>
        </p:nvSpPr>
        <p:spPr bwMode="auto">
          <a:xfrm>
            <a:off x="3091543" y="40820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1" name="Oval 140">
            <a:extLst>
              <a:ext uri="{FF2B5EF4-FFF2-40B4-BE49-F238E27FC236}">
                <a16:creationId xmlns:a16="http://schemas.microsoft.com/office/drawing/2014/main" id="{84A78DA0-AF25-48D7-B3C3-B154F31A47D0}"/>
              </a:ext>
            </a:extLst>
          </p:cNvPr>
          <p:cNvSpPr/>
          <p:nvPr/>
        </p:nvSpPr>
        <p:spPr bwMode="auto">
          <a:xfrm>
            <a:off x="3243943" y="42344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2" name="Oval 141">
            <a:extLst>
              <a:ext uri="{FF2B5EF4-FFF2-40B4-BE49-F238E27FC236}">
                <a16:creationId xmlns:a16="http://schemas.microsoft.com/office/drawing/2014/main" id="{407428EE-2B49-465B-8273-EFEBA1E33ACA}"/>
              </a:ext>
            </a:extLst>
          </p:cNvPr>
          <p:cNvSpPr/>
          <p:nvPr/>
        </p:nvSpPr>
        <p:spPr bwMode="auto">
          <a:xfrm>
            <a:off x="3396343" y="43868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3" name="Oval 142">
            <a:extLst>
              <a:ext uri="{FF2B5EF4-FFF2-40B4-BE49-F238E27FC236}">
                <a16:creationId xmlns:a16="http://schemas.microsoft.com/office/drawing/2014/main" id="{53FE98A0-F6E5-431E-94F1-82F121C5406E}"/>
              </a:ext>
            </a:extLst>
          </p:cNvPr>
          <p:cNvSpPr/>
          <p:nvPr/>
        </p:nvSpPr>
        <p:spPr bwMode="auto">
          <a:xfrm>
            <a:off x="3548743" y="45392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4" name="Oval 143">
            <a:extLst>
              <a:ext uri="{FF2B5EF4-FFF2-40B4-BE49-F238E27FC236}">
                <a16:creationId xmlns:a16="http://schemas.microsoft.com/office/drawing/2014/main" id="{90D3FC39-B49E-4E7F-9819-5643B713A4CE}"/>
              </a:ext>
            </a:extLst>
          </p:cNvPr>
          <p:cNvSpPr/>
          <p:nvPr/>
        </p:nvSpPr>
        <p:spPr bwMode="auto">
          <a:xfrm>
            <a:off x="3701143" y="46916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5" name="Oval 144">
            <a:extLst>
              <a:ext uri="{FF2B5EF4-FFF2-40B4-BE49-F238E27FC236}">
                <a16:creationId xmlns:a16="http://schemas.microsoft.com/office/drawing/2014/main" id="{34D8D184-05D4-48ED-978A-0AC2786EBAD2}"/>
              </a:ext>
            </a:extLst>
          </p:cNvPr>
          <p:cNvSpPr/>
          <p:nvPr/>
        </p:nvSpPr>
        <p:spPr bwMode="auto">
          <a:xfrm>
            <a:off x="3853543" y="48440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6" name="Oval 145">
            <a:extLst>
              <a:ext uri="{FF2B5EF4-FFF2-40B4-BE49-F238E27FC236}">
                <a16:creationId xmlns:a16="http://schemas.microsoft.com/office/drawing/2014/main" id="{3F5FEEBC-367C-436E-8430-52AC613AB931}"/>
              </a:ext>
            </a:extLst>
          </p:cNvPr>
          <p:cNvSpPr/>
          <p:nvPr/>
        </p:nvSpPr>
        <p:spPr bwMode="auto">
          <a:xfrm>
            <a:off x="2939143" y="42976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7" name="Oval 146">
            <a:extLst>
              <a:ext uri="{FF2B5EF4-FFF2-40B4-BE49-F238E27FC236}">
                <a16:creationId xmlns:a16="http://schemas.microsoft.com/office/drawing/2014/main" id="{484AD082-88C9-4D0B-A2D8-5FF23BE9FCD4}"/>
              </a:ext>
            </a:extLst>
          </p:cNvPr>
          <p:cNvSpPr/>
          <p:nvPr/>
        </p:nvSpPr>
        <p:spPr bwMode="auto">
          <a:xfrm>
            <a:off x="3091543" y="44500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8" name="Oval 147">
            <a:extLst>
              <a:ext uri="{FF2B5EF4-FFF2-40B4-BE49-F238E27FC236}">
                <a16:creationId xmlns:a16="http://schemas.microsoft.com/office/drawing/2014/main" id="{1EC8E759-48FB-496D-8649-6EEF1B944508}"/>
              </a:ext>
            </a:extLst>
          </p:cNvPr>
          <p:cNvSpPr/>
          <p:nvPr/>
        </p:nvSpPr>
        <p:spPr bwMode="auto">
          <a:xfrm>
            <a:off x="3243943" y="46024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9" name="Oval 148">
            <a:extLst>
              <a:ext uri="{FF2B5EF4-FFF2-40B4-BE49-F238E27FC236}">
                <a16:creationId xmlns:a16="http://schemas.microsoft.com/office/drawing/2014/main" id="{2F8F7A9A-10BB-4DFF-968B-41F874BC34FF}"/>
              </a:ext>
            </a:extLst>
          </p:cNvPr>
          <p:cNvSpPr/>
          <p:nvPr/>
        </p:nvSpPr>
        <p:spPr bwMode="auto">
          <a:xfrm>
            <a:off x="3396343" y="47548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0" name="Oval 149">
            <a:extLst>
              <a:ext uri="{FF2B5EF4-FFF2-40B4-BE49-F238E27FC236}">
                <a16:creationId xmlns:a16="http://schemas.microsoft.com/office/drawing/2014/main" id="{49C4CFF0-D519-4AD6-B622-73D63FA09DF6}"/>
              </a:ext>
            </a:extLst>
          </p:cNvPr>
          <p:cNvSpPr/>
          <p:nvPr/>
        </p:nvSpPr>
        <p:spPr bwMode="auto">
          <a:xfrm>
            <a:off x="3548743" y="49072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1" name="Oval 150">
            <a:extLst>
              <a:ext uri="{FF2B5EF4-FFF2-40B4-BE49-F238E27FC236}">
                <a16:creationId xmlns:a16="http://schemas.microsoft.com/office/drawing/2014/main" id="{DC5993CE-9C0C-4E76-AB19-09E10362B07A}"/>
              </a:ext>
            </a:extLst>
          </p:cNvPr>
          <p:cNvSpPr/>
          <p:nvPr/>
        </p:nvSpPr>
        <p:spPr bwMode="auto">
          <a:xfrm>
            <a:off x="3701143" y="50596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2" name="Oval 151">
            <a:extLst>
              <a:ext uri="{FF2B5EF4-FFF2-40B4-BE49-F238E27FC236}">
                <a16:creationId xmlns:a16="http://schemas.microsoft.com/office/drawing/2014/main" id="{05B76A76-A82C-4C08-8ACF-26048E671C36}"/>
              </a:ext>
            </a:extLst>
          </p:cNvPr>
          <p:cNvSpPr/>
          <p:nvPr/>
        </p:nvSpPr>
        <p:spPr bwMode="auto">
          <a:xfrm>
            <a:off x="3853543" y="52120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3" name="Oval 152">
            <a:extLst>
              <a:ext uri="{FF2B5EF4-FFF2-40B4-BE49-F238E27FC236}">
                <a16:creationId xmlns:a16="http://schemas.microsoft.com/office/drawing/2014/main" id="{EDADB2BC-44A1-4BC9-835C-A5A066C9CB27}"/>
              </a:ext>
            </a:extLst>
          </p:cNvPr>
          <p:cNvSpPr/>
          <p:nvPr/>
        </p:nvSpPr>
        <p:spPr bwMode="auto">
          <a:xfrm>
            <a:off x="2815423" y="512475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4" name="Oval 153">
            <a:extLst>
              <a:ext uri="{FF2B5EF4-FFF2-40B4-BE49-F238E27FC236}">
                <a16:creationId xmlns:a16="http://schemas.microsoft.com/office/drawing/2014/main" id="{51665056-C95F-446A-9E93-4D435E48037D}"/>
              </a:ext>
            </a:extLst>
          </p:cNvPr>
          <p:cNvSpPr/>
          <p:nvPr/>
        </p:nvSpPr>
        <p:spPr bwMode="auto">
          <a:xfrm>
            <a:off x="3091543" y="47975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5" name="Oval 154">
            <a:extLst>
              <a:ext uri="{FF2B5EF4-FFF2-40B4-BE49-F238E27FC236}">
                <a16:creationId xmlns:a16="http://schemas.microsoft.com/office/drawing/2014/main" id="{D4C9DA84-3FD7-46CD-B3CE-81784B9A06D0}"/>
              </a:ext>
            </a:extLst>
          </p:cNvPr>
          <p:cNvSpPr/>
          <p:nvPr/>
        </p:nvSpPr>
        <p:spPr bwMode="auto">
          <a:xfrm>
            <a:off x="3243943" y="49499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6" name="Oval 155">
            <a:extLst>
              <a:ext uri="{FF2B5EF4-FFF2-40B4-BE49-F238E27FC236}">
                <a16:creationId xmlns:a16="http://schemas.microsoft.com/office/drawing/2014/main" id="{FEE4E214-A621-4977-9926-2ED4EFC201AB}"/>
              </a:ext>
            </a:extLst>
          </p:cNvPr>
          <p:cNvSpPr/>
          <p:nvPr/>
        </p:nvSpPr>
        <p:spPr bwMode="auto">
          <a:xfrm>
            <a:off x="3396343" y="51023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7" name="Oval 156">
            <a:extLst>
              <a:ext uri="{FF2B5EF4-FFF2-40B4-BE49-F238E27FC236}">
                <a16:creationId xmlns:a16="http://schemas.microsoft.com/office/drawing/2014/main" id="{CCFC6A7C-5A87-49C5-9BF7-24B7D2FD38A5}"/>
              </a:ext>
            </a:extLst>
          </p:cNvPr>
          <p:cNvSpPr/>
          <p:nvPr/>
        </p:nvSpPr>
        <p:spPr bwMode="auto">
          <a:xfrm>
            <a:off x="3548743" y="52547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8" name="Oval 157">
            <a:extLst>
              <a:ext uri="{FF2B5EF4-FFF2-40B4-BE49-F238E27FC236}">
                <a16:creationId xmlns:a16="http://schemas.microsoft.com/office/drawing/2014/main" id="{33D90D9B-5C3D-45CD-B316-204576E38DA1}"/>
              </a:ext>
            </a:extLst>
          </p:cNvPr>
          <p:cNvSpPr/>
          <p:nvPr/>
        </p:nvSpPr>
        <p:spPr bwMode="auto">
          <a:xfrm>
            <a:off x="3701143" y="54071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9" name="Oval 158">
            <a:extLst>
              <a:ext uri="{FF2B5EF4-FFF2-40B4-BE49-F238E27FC236}">
                <a16:creationId xmlns:a16="http://schemas.microsoft.com/office/drawing/2014/main" id="{036C6FDE-EC65-40B5-B56A-05A75714C4E9}"/>
              </a:ext>
            </a:extLst>
          </p:cNvPr>
          <p:cNvSpPr/>
          <p:nvPr/>
        </p:nvSpPr>
        <p:spPr bwMode="auto">
          <a:xfrm>
            <a:off x="3470366" y="5794637"/>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1792334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clock&#10;&#10;Description automatically generated">
            <a:extLst>
              <a:ext uri="{FF2B5EF4-FFF2-40B4-BE49-F238E27FC236}">
                <a16:creationId xmlns:a16="http://schemas.microsoft.com/office/drawing/2014/main" id="{31A34F51-5D35-473C-9779-6276B2A0727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13618" y="4602482"/>
            <a:ext cx="1360148" cy="1255870"/>
          </a:xfrm>
          <a:prstGeom prst="rect">
            <a:avLst/>
          </a:prstGeom>
        </p:spPr>
      </p:pic>
      <p:pic>
        <p:nvPicPr>
          <p:cNvPr id="85" name="Picture 84" descr="A close up of a tree&#10;&#10;Description automatically generated">
            <a:extLst>
              <a:ext uri="{FF2B5EF4-FFF2-40B4-BE49-F238E27FC236}">
                <a16:creationId xmlns:a16="http://schemas.microsoft.com/office/drawing/2014/main" id="{E8AD0B1B-91C3-48FB-965A-94138EB1E1D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4328" t="2374" b="3486"/>
          <a:stretch/>
        </p:blipFill>
        <p:spPr>
          <a:xfrm>
            <a:off x="2455751" y="1422731"/>
            <a:ext cx="2461101" cy="4683378"/>
          </a:xfrm>
          <a:prstGeom prst="rect">
            <a:avLst/>
          </a:prstGeom>
        </p:spPr>
      </p:pic>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Why does reinsurance exist?</a:t>
            </a:r>
          </a:p>
        </p:txBody>
      </p:sp>
      <p:sp>
        <p:nvSpPr>
          <p:cNvPr id="2" name="Oval 1">
            <a:extLst>
              <a:ext uri="{FF2B5EF4-FFF2-40B4-BE49-F238E27FC236}">
                <a16:creationId xmlns:a16="http://schemas.microsoft.com/office/drawing/2014/main" id="{CCB8297C-8E82-469C-A962-FC66DC2796C2}"/>
              </a:ext>
            </a:extLst>
          </p:cNvPr>
          <p:cNvSpPr/>
          <p:nvPr/>
        </p:nvSpPr>
        <p:spPr bwMode="auto">
          <a:xfrm>
            <a:off x="2761435" y="3759935"/>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3" name="Oval 12">
            <a:extLst>
              <a:ext uri="{FF2B5EF4-FFF2-40B4-BE49-F238E27FC236}">
                <a16:creationId xmlns:a16="http://schemas.microsoft.com/office/drawing/2014/main" id="{4E031545-C173-41E9-ADE0-B4A3FA97FAC0}"/>
              </a:ext>
            </a:extLst>
          </p:cNvPr>
          <p:cNvSpPr/>
          <p:nvPr/>
        </p:nvSpPr>
        <p:spPr bwMode="auto">
          <a:xfrm>
            <a:off x="3026229" y="541697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D9ACB46B-5630-4ABA-BBE2-494FFC915D38}"/>
              </a:ext>
            </a:extLst>
          </p:cNvPr>
          <p:cNvSpPr/>
          <p:nvPr/>
        </p:nvSpPr>
        <p:spPr bwMode="auto">
          <a:xfrm>
            <a:off x="3283132" y="18678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5" name="Oval 14">
            <a:extLst>
              <a:ext uri="{FF2B5EF4-FFF2-40B4-BE49-F238E27FC236}">
                <a16:creationId xmlns:a16="http://schemas.microsoft.com/office/drawing/2014/main" id="{4E888E4D-CD74-49AC-B830-6B52E52F94A4}"/>
              </a:ext>
            </a:extLst>
          </p:cNvPr>
          <p:cNvSpPr/>
          <p:nvPr/>
        </p:nvSpPr>
        <p:spPr bwMode="auto">
          <a:xfrm>
            <a:off x="3435532" y="20202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EA6C6878-72C8-4739-8D76-63A103408587}"/>
              </a:ext>
            </a:extLst>
          </p:cNvPr>
          <p:cNvSpPr/>
          <p:nvPr/>
        </p:nvSpPr>
        <p:spPr bwMode="auto">
          <a:xfrm>
            <a:off x="3587932" y="21726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2E086F0B-D30C-4C3D-A72B-70840E9B086F}"/>
              </a:ext>
            </a:extLst>
          </p:cNvPr>
          <p:cNvSpPr/>
          <p:nvPr/>
        </p:nvSpPr>
        <p:spPr bwMode="auto">
          <a:xfrm>
            <a:off x="3740332" y="232505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76F8886E-CD9B-4CCC-9AE0-D35A3867F897}"/>
              </a:ext>
            </a:extLst>
          </p:cNvPr>
          <p:cNvSpPr/>
          <p:nvPr/>
        </p:nvSpPr>
        <p:spPr bwMode="auto">
          <a:xfrm>
            <a:off x="3183800" y="523780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19" name="Oval 18">
            <a:extLst>
              <a:ext uri="{FF2B5EF4-FFF2-40B4-BE49-F238E27FC236}">
                <a16:creationId xmlns:a16="http://schemas.microsoft.com/office/drawing/2014/main" id="{87E0C798-7490-45D1-B5BE-68609D591015}"/>
              </a:ext>
            </a:extLst>
          </p:cNvPr>
          <p:cNvSpPr/>
          <p:nvPr/>
        </p:nvSpPr>
        <p:spPr bwMode="auto">
          <a:xfrm>
            <a:off x="2769327" y="3424785"/>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0" name="Oval 19">
            <a:extLst>
              <a:ext uri="{FF2B5EF4-FFF2-40B4-BE49-F238E27FC236}">
                <a16:creationId xmlns:a16="http://schemas.microsoft.com/office/drawing/2014/main" id="{59AAFBAC-DA35-4657-A751-E3F5AD7D0BB5}"/>
              </a:ext>
            </a:extLst>
          </p:cNvPr>
          <p:cNvSpPr/>
          <p:nvPr/>
        </p:nvSpPr>
        <p:spPr bwMode="auto">
          <a:xfrm>
            <a:off x="3101069" y="20266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1" name="Oval 20">
            <a:extLst>
              <a:ext uri="{FF2B5EF4-FFF2-40B4-BE49-F238E27FC236}">
                <a16:creationId xmlns:a16="http://schemas.microsoft.com/office/drawing/2014/main" id="{FD55A9D8-CB01-4150-8335-B3B51246AA4B}"/>
              </a:ext>
            </a:extLst>
          </p:cNvPr>
          <p:cNvSpPr/>
          <p:nvPr/>
        </p:nvSpPr>
        <p:spPr bwMode="auto">
          <a:xfrm>
            <a:off x="3253469" y="21790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2" name="Oval 21">
            <a:extLst>
              <a:ext uri="{FF2B5EF4-FFF2-40B4-BE49-F238E27FC236}">
                <a16:creationId xmlns:a16="http://schemas.microsoft.com/office/drawing/2014/main" id="{4591760D-DF3A-4247-95FF-B21A965190EE}"/>
              </a:ext>
            </a:extLst>
          </p:cNvPr>
          <p:cNvSpPr/>
          <p:nvPr/>
        </p:nvSpPr>
        <p:spPr bwMode="auto">
          <a:xfrm>
            <a:off x="3405869" y="23314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3" name="Oval 22">
            <a:extLst>
              <a:ext uri="{FF2B5EF4-FFF2-40B4-BE49-F238E27FC236}">
                <a16:creationId xmlns:a16="http://schemas.microsoft.com/office/drawing/2014/main" id="{E2877F2E-6BC4-449A-9752-8278817E6896}"/>
              </a:ext>
            </a:extLst>
          </p:cNvPr>
          <p:cNvSpPr/>
          <p:nvPr/>
        </p:nvSpPr>
        <p:spPr bwMode="auto">
          <a:xfrm>
            <a:off x="3558269" y="2483851"/>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4" name="Oval 23">
            <a:extLst>
              <a:ext uri="{FF2B5EF4-FFF2-40B4-BE49-F238E27FC236}">
                <a16:creationId xmlns:a16="http://schemas.microsoft.com/office/drawing/2014/main" id="{3E0C67C5-078B-48D7-8012-9E3E2777A950}"/>
              </a:ext>
            </a:extLst>
          </p:cNvPr>
          <p:cNvSpPr/>
          <p:nvPr/>
        </p:nvSpPr>
        <p:spPr bwMode="auto">
          <a:xfrm>
            <a:off x="4227195" y="425645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id="{1839A123-91AC-4664-B365-22ADFB3886C0}"/>
              </a:ext>
            </a:extLst>
          </p:cNvPr>
          <p:cNvSpPr/>
          <p:nvPr/>
        </p:nvSpPr>
        <p:spPr bwMode="auto">
          <a:xfrm>
            <a:off x="4075545" y="304555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1B05089A-A450-48D5-8280-C3F3D252BE3B}"/>
              </a:ext>
            </a:extLst>
          </p:cNvPr>
          <p:cNvSpPr/>
          <p:nvPr/>
        </p:nvSpPr>
        <p:spPr bwMode="auto">
          <a:xfrm>
            <a:off x="2730138" y="40059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id="{85FCE86F-4D00-43AC-9980-CE8AB74003C4}"/>
              </a:ext>
            </a:extLst>
          </p:cNvPr>
          <p:cNvSpPr/>
          <p:nvPr/>
        </p:nvSpPr>
        <p:spPr bwMode="auto">
          <a:xfrm>
            <a:off x="3091543" y="23378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8" name="Oval 27">
            <a:extLst>
              <a:ext uri="{FF2B5EF4-FFF2-40B4-BE49-F238E27FC236}">
                <a16:creationId xmlns:a16="http://schemas.microsoft.com/office/drawing/2014/main" id="{0E039292-5A03-4A1E-B11C-11F86E4C78D3}"/>
              </a:ext>
            </a:extLst>
          </p:cNvPr>
          <p:cNvSpPr/>
          <p:nvPr/>
        </p:nvSpPr>
        <p:spPr bwMode="auto">
          <a:xfrm>
            <a:off x="3243943" y="24902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id="{55F1B8F1-A467-47EC-897C-71ABBBEB7C92}"/>
              </a:ext>
            </a:extLst>
          </p:cNvPr>
          <p:cNvSpPr/>
          <p:nvPr/>
        </p:nvSpPr>
        <p:spPr bwMode="auto">
          <a:xfrm>
            <a:off x="3396343" y="26426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0" name="Oval 29">
            <a:extLst>
              <a:ext uri="{FF2B5EF4-FFF2-40B4-BE49-F238E27FC236}">
                <a16:creationId xmlns:a16="http://schemas.microsoft.com/office/drawing/2014/main" id="{C4713392-10A1-4CD2-93D7-78F10CCC76B5}"/>
              </a:ext>
            </a:extLst>
          </p:cNvPr>
          <p:cNvSpPr/>
          <p:nvPr/>
        </p:nvSpPr>
        <p:spPr bwMode="auto">
          <a:xfrm>
            <a:off x="3548743" y="27950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1" name="Oval 30">
            <a:extLst>
              <a:ext uri="{FF2B5EF4-FFF2-40B4-BE49-F238E27FC236}">
                <a16:creationId xmlns:a16="http://schemas.microsoft.com/office/drawing/2014/main" id="{BFC87EAD-038F-4F20-86D6-214BE211FFDB}"/>
              </a:ext>
            </a:extLst>
          </p:cNvPr>
          <p:cNvSpPr/>
          <p:nvPr/>
        </p:nvSpPr>
        <p:spPr bwMode="auto">
          <a:xfrm>
            <a:off x="3701143" y="29474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2" name="Oval 31">
            <a:extLst>
              <a:ext uri="{FF2B5EF4-FFF2-40B4-BE49-F238E27FC236}">
                <a16:creationId xmlns:a16="http://schemas.microsoft.com/office/drawing/2014/main" id="{53D39A75-6410-4BBF-BD57-76F1DF0BAAE6}"/>
              </a:ext>
            </a:extLst>
          </p:cNvPr>
          <p:cNvSpPr/>
          <p:nvPr/>
        </p:nvSpPr>
        <p:spPr bwMode="auto">
          <a:xfrm>
            <a:off x="3853543" y="30998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id="{CC43D234-4E40-4C2F-949A-BC96193915C4}"/>
              </a:ext>
            </a:extLst>
          </p:cNvPr>
          <p:cNvSpPr/>
          <p:nvPr/>
        </p:nvSpPr>
        <p:spPr bwMode="auto">
          <a:xfrm>
            <a:off x="2967822" y="25535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500FAEDC-C5D3-48F3-85A3-C7E15150CCAC}"/>
              </a:ext>
            </a:extLst>
          </p:cNvPr>
          <p:cNvSpPr/>
          <p:nvPr/>
        </p:nvSpPr>
        <p:spPr bwMode="auto">
          <a:xfrm>
            <a:off x="3091543" y="27059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5" name="Oval 34">
            <a:extLst>
              <a:ext uri="{FF2B5EF4-FFF2-40B4-BE49-F238E27FC236}">
                <a16:creationId xmlns:a16="http://schemas.microsoft.com/office/drawing/2014/main" id="{BEB7C007-1605-47F7-8B56-BEE13B500DEA}"/>
              </a:ext>
            </a:extLst>
          </p:cNvPr>
          <p:cNvSpPr/>
          <p:nvPr/>
        </p:nvSpPr>
        <p:spPr bwMode="auto">
          <a:xfrm>
            <a:off x="3243943" y="28583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id="{67E557D5-AA38-4786-8BBB-9A8E1F16DC2A}"/>
              </a:ext>
            </a:extLst>
          </p:cNvPr>
          <p:cNvSpPr/>
          <p:nvPr/>
        </p:nvSpPr>
        <p:spPr bwMode="auto">
          <a:xfrm>
            <a:off x="4540702" y="38535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7" name="Oval 36">
            <a:extLst>
              <a:ext uri="{FF2B5EF4-FFF2-40B4-BE49-F238E27FC236}">
                <a16:creationId xmlns:a16="http://schemas.microsoft.com/office/drawing/2014/main" id="{7D3FB389-A895-4177-ABAC-2C70B8C43D3C}"/>
              </a:ext>
            </a:extLst>
          </p:cNvPr>
          <p:cNvSpPr/>
          <p:nvPr/>
        </p:nvSpPr>
        <p:spPr bwMode="auto">
          <a:xfrm>
            <a:off x="3548743" y="31631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8" name="Oval 37">
            <a:extLst>
              <a:ext uri="{FF2B5EF4-FFF2-40B4-BE49-F238E27FC236}">
                <a16:creationId xmlns:a16="http://schemas.microsoft.com/office/drawing/2014/main" id="{F40922BE-64FD-4BE6-A6C6-19EEE80E62F5}"/>
              </a:ext>
            </a:extLst>
          </p:cNvPr>
          <p:cNvSpPr/>
          <p:nvPr/>
        </p:nvSpPr>
        <p:spPr bwMode="auto">
          <a:xfrm>
            <a:off x="3701143" y="33155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39" name="Oval 38">
            <a:extLst>
              <a:ext uri="{FF2B5EF4-FFF2-40B4-BE49-F238E27FC236}">
                <a16:creationId xmlns:a16="http://schemas.microsoft.com/office/drawing/2014/main" id="{ACEA40B9-C39D-4D18-B381-042848144298}"/>
              </a:ext>
            </a:extLst>
          </p:cNvPr>
          <p:cNvSpPr/>
          <p:nvPr/>
        </p:nvSpPr>
        <p:spPr bwMode="auto">
          <a:xfrm>
            <a:off x="3853543" y="34679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0" name="Oval 39">
            <a:extLst>
              <a:ext uri="{FF2B5EF4-FFF2-40B4-BE49-F238E27FC236}">
                <a16:creationId xmlns:a16="http://schemas.microsoft.com/office/drawing/2014/main" id="{874D65E0-4529-4DD2-83DC-C2AF2A5C47AE}"/>
              </a:ext>
            </a:extLst>
          </p:cNvPr>
          <p:cNvSpPr/>
          <p:nvPr/>
        </p:nvSpPr>
        <p:spPr bwMode="auto">
          <a:xfrm>
            <a:off x="2939143" y="29009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1" name="Oval 40">
            <a:extLst>
              <a:ext uri="{FF2B5EF4-FFF2-40B4-BE49-F238E27FC236}">
                <a16:creationId xmlns:a16="http://schemas.microsoft.com/office/drawing/2014/main" id="{5F9B2B0D-3719-4B75-A7E2-2F7DD2EC36D9}"/>
              </a:ext>
            </a:extLst>
          </p:cNvPr>
          <p:cNvSpPr/>
          <p:nvPr/>
        </p:nvSpPr>
        <p:spPr bwMode="auto">
          <a:xfrm>
            <a:off x="3091543" y="30533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2" name="Oval 41">
            <a:extLst>
              <a:ext uri="{FF2B5EF4-FFF2-40B4-BE49-F238E27FC236}">
                <a16:creationId xmlns:a16="http://schemas.microsoft.com/office/drawing/2014/main" id="{4AF1BD3F-9C16-49B8-AE2C-F9FDE27D1F1E}"/>
              </a:ext>
            </a:extLst>
          </p:cNvPr>
          <p:cNvSpPr/>
          <p:nvPr/>
        </p:nvSpPr>
        <p:spPr bwMode="auto">
          <a:xfrm>
            <a:off x="3243943" y="32057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A2467FB6-1B49-4587-B9BC-B3681F365270}"/>
              </a:ext>
            </a:extLst>
          </p:cNvPr>
          <p:cNvSpPr/>
          <p:nvPr/>
        </p:nvSpPr>
        <p:spPr bwMode="auto">
          <a:xfrm>
            <a:off x="3396343" y="33581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4" name="Oval 43">
            <a:extLst>
              <a:ext uri="{FF2B5EF4-FFF2-40B4-BE49-F238E27FC236}">
                <a16:creationId xmlns:a16="http://schemas.microsoft.com/office/drawing/2014/main" id="{11803F8C-CE89-4933-B21A-437F8E89E911}"/>
              </a:ext>
            </a:extLst>
          </p:cNvPr>
          <p:cNvSpPr/>
          <p:nvPr/>
        </p:nvSpPr>
        <p:spPr bwMode="auto">
          <a:xfrm>
            <a:off x="3548743" y="35105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5" name="Oval 44">
            <a:extLst>
              <a:ext uri="{FF2B5EF4-FFF2-40B4-BE49-F238E27FC236}">
                <a16:creationId xmlns:a16="http://schemas.microsoft.com/office/drawing/2014/main" id="{39D9BA6D-48F9-4572-941B-92BA51936E18}"/>
              </a:ext>
            </a:extLst>
          </p:cNvPr>
          <p:cNvSpPr/>
          <p:nvPr/>
        </p:nvSpPr>
        <p:spPr bwMode="auto">
          <a:xfrm>
            <a:off x="3701143" y="36629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6" name="Oval 45">
            <a:extLst>
              <a:ext uri="{FF2B5EF4-FFF2-40B4-BE49-F238E27FC236}">
                <a16:creationId xmlns:a16="http://schemas.microsoft.com/office/drawing/2014/main" id="{79128F48-6577-4B24-A8A2-F975F380530B}"/>
              </a:ext>
            </a:extLst>
          </p:cNvPr>
          <p:cNvSpPr/>
          <p:nvPr/>
        </p:nvSpPr>
        <p:spPr bwMode="auto">
          <a:xfrm>
            <a:off x="3853543" y="3815344"/>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7" name="Oval 46">
            <a:extLst>
              <a:ext uri="{FF2B5EF4-FFF2-40B4-BE49-F238E27FC236}">
                <a16:creationId xmlns:a16="http://schemas.microsoft.com/office/drawing/2014/main" id="{67715108-46B4-4477-A2DC-D7DC8D040582}"/>
              </a:ext>
            </a:extLst>
          </p:cNvPr>
          <p:cNvSpPr/>
          <p:nvPr/>
        </p:nvSpPr>
        <p:spPr bwMode="auto">
          <a:xfrm>
            <a:off x="2978332" y="33072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8" name="Oval 47">
            <a:extLst>
              <a:ext uri="{FF2B5EF4-FFF2-40B4-BE49-F238E27FC236}">
                <a16:creationId xmlns:a16="http://schemas.microsoft.com/office/drawing/2014/main" id="{268CD67D-9A6E-46D4-8191-F2A1BA1C1781}"/>
              </a:ext>
            </a:extLst>
          </p:cNvPr>
          <p:cNvSpPr/>
          <p:nvPr/>
        </p:nvSpPr>
        <p:spPr bwMode="auto">
          <a:xfrm>
            <a:off x="4067754" y="3286438"/>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6E7465BB-85D1-47D5-9A3B-3418E3AA4D9B}"/>
              </a:ext>
            </a:extLst>
          </p:cNvPr>
          <p:cNvSpPr/>
          <p:nvPr/>
        </p:nvSpPr>
        <p:spPr bwMode="auto">
          <a:xfrm>
            <a:off x="3283132" y="36120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id="{F53FFC05-10F8-4358-8129-502E59D413FD}"/>
              </a:ext>
            </a:extLst>
          </p:cNvPr>
          <p:cNvSpPr/>
          <p:nvPr/>
        </p:nvSpPr>
        <p:spPr bwMode="auto">
          <a:xfrm>
            <a:off x="3435532" y="37644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1" name="Oval 50">
            <a:extLst>
              <a:ext uri="{FF2B5EF4-FFF2-40B4-BE49-F238E27FC236}">
                <a16:creationId xmlns:a16="http://schemas.microsoft.com/office/drawing/2014/main" id="{1999CA03-20D8-4477-A7A7-4FDB0E1EEB8A}"/>
              </a:ext>
            </a:extLst>
          </p:cNvPr>
          <p:cNvSpPr/>
          <p:nvPr/>
        </p:nvSpPr>
        <p:spPr bwMode="auto">
          <a:xfrm>
            <a:off x="3587932" y="39168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id="{1580A9C6-7994-4320-A10A-C52572CAF09E}"/>
              </a:ext>
            </a:extLst>
          </p:cNvPr>
          <p:cNvSpPr/>
          <p:nvPr/>
        </p:nvSpPr>
        <p:spPr bwMode="auto">
          <a:xfrm>
            <a:off x="3740332" y="40692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3" name="Oval 52">
            <a:extLst>
              <a:ext uri="{FF2B5EF4-FFF2-40B4-BE49-F238E27FC236}">
                <a16:creationId xmlns:a16="http://schemas.microsoft.com/office/drawing/2014/main" id="{9204181E-8930-4DB9-9243-AA613C823113}"/>
              </a:ext>
            </a:extLst>
          </p:cNvPr>
          <p:cNvSpPr/>
          <p:nvPr/>
        </p:nvSpPr>
        <p:spPr bwMode="auto">
          <a:xfrm>
            <a:off x="3892732" y="422162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4" name="Oval 53">
            <a:extLst>
              <a:ext uri="{FF2B5EF4-FFF2-40B4-BE49-F238E27FC236}">
                <a16:creationId xmlns:a16="http://schemas.microsoft.com/office/drawing/2014/main" id="{0C87329B-4614-4493-97CE-CBD3F297A08D}"/>
              </a:ext>
            </a:extLst>
          </p:cNvPr>
          <p:cNvSpPr/>
          <p:nvPr/>
        </p:nvSpPr>
        <p:spPr bwMode="auto">
          <a:xfrm>
            <a:off x="2948669" y="36184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id="{DFFABE14-6195-4FC0-930D-AD248EBE9664}"/>
              </a:ext>
            </a:extLst>
          </p:cNvPr>
          <p:cNvSpPr/>
          <p:nvPr/>
        </p:nvSpPr>
        <p:spPr bwMode="auto">
          <a:xfrm>
            <a:off x="3101069" y="37708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6" name="Oval 55">
            <a:extLst>
              <a:ext uri="{FF2B5EF4-FFF2-40B4-BE49-F238E27FC236}">
                <a16:creationId xmlns:a16="http://schemas.microsoft.com/office/drawing/2014/main" id="{E8CA6660-871E-417A-8700-B8455AD7BAC5}"/>
              </a:ext>
            </a:extLst>
          </p:cNvPr>
          <p:cNvSpPr/>
          <p:nvPr/>
        </p:nvSpPr>
        <p:spPr bwMode="auto">
          <a:xfrm>
            <a:off x="3253469" y="39232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7" name="Oval 56">
            <a:extLst>
              <a:ext uri="{FF2B5EF4-FFF2-40B4-BE49-F238E27FC236}">
                <a16:creationId xmlns:a16="http://schemas.microsoft.com/office/drawing/2014/main" id="{648D8892-306D-42AE-B767-D46726B3037E}"/>
              </a:ext>
            </a:extLst>
          </p:cNvPr>
          <p:cNvSpPr/>
          <p:nvPr/>
        </p:nvSpPr>
        <p:spPr bwMode="auto">
          <a:xfrm>
            <a:off x="3405869" y="40756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8" name="Oval 57">
            <a:extLst>
              <a:ext uri="{FF2B5EF4-FFF2-40B4-BE49-F238E27FC236}">
                <a16:creationId xmlns:a16="http://schemas.microsoft.com/office/drawing/2014/main" id="{B1A85B1F-C919-43E7-B20F-C51D29C4C33B}"/>
              </a:ext>
            </a:extLst>
          </p:cNvPr>
          <p:cNvSpPr/>
          <p:nvPr/>
        </p:nvSpPr>
        <p:spPr bwMode="auto">
          <a:xfrm>
            <a:off x="3558269" y="42280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59" name="Oval 58">
            <a:extLst>
              <a:ext uri="{FF2B5EF4-FFF2-40B4-BE49-F238E27FC236}">
                <a16:creationId xmlns:a16="http://schemas.microsoft.com/office/drawing/2014/main" id="{02F86AD3-CB2C-481C-ADA9-9EC33EC56194}"/>
              </a:ext>
            </a:extLst>
          </p:cNvPr>
          <p:cNvSpPr/>
          <p:nvPr/>
        </p:nvSpPr>
        <p:spPr bwMode="auto">
          <a:xfrm>
            <a:off x="3710669" y="43804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0" name="Oval 59">
            <a:extLst>
              <a:ext uri="{FF2B5EF4-FFF2-40B4-BE49-F238E27FC236}">
                <a16:creationId xmlns:a16="http://schemas.microsoft.com/office/drawing/2014/main" id="{EF69FE01-9C18-4269-8D41-84829A1426D0}"/>
              </a:ext>
            </a:extLst>
          </p:cNvPr>
          <p:cNvSpPr/>
          <p:nvPr/>
        </p:nvSpPr>
        <p:spPr bwMode="auto">
          <a:xfrm>
            <a:off x="3863069" y="4532813"/>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1" name="Oval 60">
            <a:extLst>
              <a:ext uri="{FF2B5EF4-FFF2-40B4-BE49-F238E27FC236}">
                <a16:creationId xmlns:a16="http://schemas.microsoft.com/office/drawing/2014/main" id="{7FD2FE07-6DFC-406B-9E81-819B49362F37}"/>
              </a:ext>
            </a:extLst>
          </p:cNvPr>
          <p:cNvSpPr/>
          <p:nvPr/>
        </p:nvSpPr>
        <p:spPr bwMode="auto">
          <a:xfrm>
            <a:off x="2939143" y="39296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2" name="Oval 61">
            <a:extLst>
              <a:ext uri="{FF2B5EF4-FFF2-40B4-BE49-F238E27FC236}">
                <a16:creationId xmlns:a16="http://schemas.microsoft.com/office/drawing/2014/main" id="{186C322C-3484-4A43-B8E1-D8E80F925017}"/>
              </a:ext>
            </a:extLst>
          </p:cNvPr>
          <p:cNvSpPr/>
          <p:nvPr/>
        </p:nvSpPr>
        <p:spPr bwMode="auto">
          <a:xfrm>
            <a:off x="3091543" y="40820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3" name="Oval 62">
            <a:extLst>
              <a:ext uri="{FF2B5EF4-FFF2-40B4-BE49-F238E27FC236}">
                <a16:creationId xmlns:a16="http://schemas.microsoft.com/office/drawing/2014/main" id="{816D53C6-82D1-438B-8EE7-F7AB0E862172}"/>
              </a:ext>
            </a:extLst>
          </p:cNvPr>
          <p:cNvSpPr/>
          <p:nvPr/>
        </p:nvSpPr>
        <p:spPr bwMode="auto">
          <a:xfrm>
            <a:off x="3243943" y="42344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4" name="Oval 63">
            <a:extLst>
              <a:ext uri="{FF2B5EF4-FFF2-40B4-BE49-F238E27FC236}">
                <a16:creationId xmlns:a16="http://schemas.microsoft.com/office/drawing/2014/main" id="{B14139B7-D3D2-4984-81BD-654BF83934ED}"/>
              </a:ext>
            </a:extLst>
          </p:cNvPr>
          <p:cNvSpPr/>
          <p:nvPr/>
        </p:nvSpPr>
        <p:spPr bwMode="auto">
          <a:xfrm>
            <a:off x="3396343" y="43868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5" name="Oval 64">
            <a:extLst>
              <a:ext uri="{FF2B5EF4-FFF2-40B4-BE49-F238E27FC236}">
                <a16:creationId xmlns:a16="http://schemas.microsoft.com/office/drawing/2014/main" id="{BE7E78CE-F782-441F-A969-D456788FB8B9}"/>
              </a:ext>
            </a:extLst>
          </p:cNvPr>
          <p:cNvSpPr/>
          <p:nvPr/>
        </p:nvSpPr>
        <p:spPr bwMode="auto">
          <a:xfrm>
            <a:off x="3548743" y="45392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6" name="Oval 65">
            <a:extLst>
              <a:ext uri="{FF2B5EF4-FFF2-40B4-BE49-F238E27FC236}">
                <a16:creationId xmlns:a16="http://schemas.microsoft.com/office/drawing/2014/main" id="{22FD0CBB-D17A-44EC-B83E-87A8FC758AB2}"/>
              </a:ext>
            </a:extLst>
          </p:cNvPr>
          <p:cNvSpPr/>
          <p:nvPr/>
        </p:nvSpPr>
        <p:spPr bwMode="auto">
          <a:xfrm>
            <a:off x="3701143" y="46916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7" name="Oval 66">
            <a:extLst>
              <a:ext uri="{FF2B5EF4-FFF2-40B4-BE49-F238E27FC236}">
                <a16:creationId xmlns:a16="http://schemas.microsoft.com/office/drawing/2014/main" id="{DA54DA14-E601-4C2F-88FC-027FB9D1ADDC}"/>
              </a:ext>
            </a:extLst>
          </p:cNvPr>
          <p:cNvSpPr/>
          <p:nvPr/>
        </p:nvSpPr>
        <p:spPr bwMode="auto">
          <a:xfrm>
            <a:off x="3853543" y="48440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8" name="Oval 67">
            <a:extLst>
              <a:ext uri="{FF2B5EF4-FFF2-40B4-BE49-F238E27FC236}">
                <a16:creationId xmlns:a16="http://schemas.microsoft.com/office/drawing/2014/main" id="{5FFFACE8-23F3-4163-A465-EAF1FAB8EE8D}"/>
              </a:ext>
            </a:extLst>
          </p:cNvPr>
          <p:cNvSpPr/>
          <p:nvPr/>
        </p:nvSpPr>
        <p:spPr bwMode="auto">
          <a:xfrm>
            <a:off x="2939143" y="42976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69" name="Oval 68">
            <a:extLst>
              <a:ext uri="{FF2B5EF4-FFF2-40B4-BE49-F238E27FC236}">
                <a16:creationId xmlns:a16="http://schemas.microsoft.com/office/drawing/2014/main" id="{8C7C1108-1579-4610-9C60-3F27E22D7A65}"/>
              </a:ext>
            </a:extLst>
          </p:cNvPr>
          <p:cNvSpPr/>
          <p:nvPr/>
        </p:nvSpPr>
        <p:spPr bwMode="auto">
          <a:xfrm>
            <a:off x="3091543" y="44500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0" name="Oval 69">
            <a:extLst>
              <a:ext uri="{FF2B5EF4-FFF2-40B4-BE49-F238E27FC236}">
                <a16:creationId xmlns:a16="http://schemas.microsoft.com/office/drawing/2014/main" id="{E76F9A39-9F7B-485D-9FC9-8A39D0F4C00C}"/>
              </a:ext>
            </a:extLst>
          </p:cNvPr>
          <p:cNvSpPr/>
          <p:nvPr/>
        </p:nvSpPr>
        <p:spPr bwMode="auto">
          <a:xfrm>
            <a:off x="3243943" y="46024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1" name="Oval 70">
            <a:extLst>
              <a:ext uri="{FF2B5EF4-FFF2-40B4-BE49-F238E27FC236}">
                <a16:creationId xmlns:a16="http://schemas.microsoft.com/office/drawing/2014/main" id="{95D57BC2-F11A-4682-A028-15CC5F4CD39D}"/>
              </a:ext>
            </a:extLst>
          </p:cNvPr>
          <p:cNvSpPr/>
          <p:nvPr/>
        </p:nvSpPr>
        <p:spPr bwMode="auto">
          <a:xfrm>
            <a:off x="3396343" y="47548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2" name="Oval 71">
            <a:extLst>
              <a:ext uri="{FF2B5EF4-FFF2-40B4-BE49-F238E27FC236}">
                <a16:creationId xmlns:a16="http://schemas.microsoft.com/office/drawing/2014/main" id="{3BED0585-1637-40AB-AC1D-9BEBC80381C8}"/>
              </a:ext>
            </a:extLst>
          </p:cNvPr>
          <p:cNvSpPr/>
          <p:nvPr/>
        </p:nvSpPr>
        <p:spPr bwMode="auto">
          <a:xfrm>
            <a:off x="3548743" y="49072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3" name="Oval 72">
            <a:extLst>
              <a:ext uri="{FF2B5EF4-FFF2-40B4-BE49-F238E27FC236}">
                <a16:creationId xmlns:a16="http://schemas.microsoft.com/office/drawing/2014/main" id="{A6CA81AD-BEE3-44D7-8189-6ADF13A2268F}"/>
              </a:ext>
            </a:extLst>
          </p:cNvPr>
          <p:cNvSpPr/>
          <p:nvPr/>
        </p:nvSpPr>
        <p:spPr bwMode="auto">
          <a:xfrm>
            <a:off x="3701143" y="50596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4" name="Oval 73">
            <a:extLst>
              <a:ext uri="{FF2B5EF4-FFF2-40B4-BE49-F238E27FC236}">
                <a16:creationId xmlns:a16="http://schemas.microsoft.com/office/drawing/2014/main" id="{423BF8FB-542D-4839-9C8C-62BA589CF121}"/>
              </a:ext>
            </a:extLst>
          </p:cNvPr>
          <p:cNvSpPr/>
          <p:nvPr/>
        </p:nvSpPr>
        <p:spPr bwMode="auto">
          <a:xfrm>
            <a:off x="3853543" y="5212082"/>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5" name="Oval 74">
            <a:extLst>
              <a:ext uri="{FF2B5EF4-FFF2-40B4-BE49-F238E27FC236}">
                <a16:creationId xmlns:a16="http://schemas.microsoft.com/office/drawing/2014/main" id="{F49BF19B-6D3E-4F45-B0C1-2DDB269C25D8}"/>
              </a:ext>
            </a:extLst>
          </p:cNvPr>
          <p:cNvSpPr/>
          <p:nvPr/>
        </p:nvSpPr>
        <p:spPr bwMode="auto">
          <a:xfrm>
            <a:off x="2815423" y="5124750"/>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6" name="Oval 75">
            <a:extLst>
              <a:ext uri="{FF2B5EF4-FFF2-40B4-BE49-F238E27FC236}">
                <a16:creationId xmlns:a16="http://schemas.microsoft.com/office/drawing/2014/main" id="{217693A4-830A-4209-81A9-5B95DF32F70D}"/>
              </a:ext>
            </a:extLst>
          </p:cNvPr>
          <p:cNvSpPr/>
          <p:nvPr/>
        </p:nvSpPr>
        <p:spPr bwMode="auto">
          <a:xfrm>
            <a:off x="3091543" y="47975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7" name="Oval 76">
            <a:extLst>
              <a:ext uri="{FF2B5EF4-FFF2-40B4-BE49-F238E27FC236}">
                <a16:creationId xmlns:a16="http://schemas.microsoft.com/office/drawing/2014/main" id="{0E0B7F12-AC66-44E9-A6C2-6BD7359083B5}"/>
              </a:ext>
            </a:extLst>
          </p:cNvPr>
          <p:cNvSpPr/>
          <p:nvPr/>
        </p:nvSpPr>
        <p:spPr bwMode="auto">
          <a:xfrm>
            <a:off x="3243943" y="49499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8" name="Oval 77">
            <a:extLst>
              <a:ext uri="{FF2B5EF4-FFF2-40B4-BE49-F238E27FC236}">
                <a16:creationId xmlns:a16="http://schemas.microsoft.com/office/drawing/2014/main" id="{F377E6B4-6386-4ADF-BB5E-C7D049E1CE66}"/>
              </a:ext>
            </a:extLst>
          </p:cNvPr>
          <p:cNvSpPr/>
          <p:nvPr/>
        </p:nvSpPr>
        <p:spPr bwMode="auto">
          <a:xfrm>
            <a:off x="3396343" y="51023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B6151100-E0F7-4E5C-A030-EDA83C558753}"/>
              </a:ext>
            </a:extLst>
          </p:cNvPr>
          <p:cNvSpPr/>
          <p:nvPr/>
        </p:nvSpPr>
        <p:spPr bwMode="auto">
          <a:xfrm>
            <a:off x="3548743" y="52547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80" name="Oval 79">
            <a:extLst>
              <a:ext uri="{FF2B5EF4-FFF2-40B4-BE49-F238E27FC236}">
                <a16:creationId xmlns:a16="http://schemas.microsoft.com/office/drawing/2014/main" id="{F6D57887-DDCF-4745-8B42-69EFEAC4834E}"/>
              </a:ext>
            </a:extLst>
          </p:cNvPr>
          <p:cNvSpPr/>
          <p:nvPr/>
        </p:nvSpPr>
        <p:spPr bwMode="auto">
          <a:xfrm>
            <a:off x="3701143" y="5407106"/>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81" name="Oval 80">
            <a:extLst>
              <a:ext uri="{FF2B5EF4-FFF2-40B4-BE49-F238E27FC236}">
                <a16:creationId xmlns:a16="http://schemas.microsoft.com/office/drawing/2014/main" id="{FD8528EF-CC77-41D0-8036-AB1AC68DC810}"/>
              </a:ext>
            </a:extLst>
          </p:cNvPr>
          <p:cNvSpPr/>
          <p:nvPr/>
        </p:nvSpPr>
        <p:spPr bwMode="auto">
          <a:xfrm>
            <a:off x="3470366" y="5794637"/>
            <a:ext cx="78377" cy="69669"/>
          </a:xfrm>
          <a:prstGeom prst="ellipse">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
        <p:nvSpPr>
          <p:cNvPr id="83" name="Content Placeholder 4">
            <a:extLst>
              <a:ext uri="{FF2B5EF4-FFF2-40B4-BE49-F238E27FC236}">
                <a16:creationId xmlns:a16="http://schemas.microsoft.com/office/drawing/2014/main" id="{645ED0C6-FDCA-4D7D-A1F4-B35A26D08DB4}"/>
              </a:ext>
            </a:extLst>
          </p:cNvPr>
          <p:cNvSpPr txBox="1">
            <a:spLocks/>
          </p:cNvSpPr>
          <p:nvPr/>
        </p:nvSpPr>
        <p:spPr bwMode="auto">
          <a:xfrm>
            <a:off x="6641886" y="1555028"/>
            <a:ext cx="4714091" cy="337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85000"/>
              </a:spcBef>
              <a:spcAft>
                <a:spcPct val="0"/>
              </a:spcAft>
              <a:buClr>
                <a:srgbClr val="F7B041"/>
              </a:buClr>
              <a:buSzPct val="70000"/>
              <a:buFont typeface="Wingdings" pitchFamily="2" charset="2"/>
              <a:buChar char="n"/>
              <a:defRPr sz="1800" b="1">
                <a:solidFill>
                  <a:srgbClr val="666666"/>
                </a:solidFill>
                <a:latin typeface="+mn-lt"/>
                <a:ea typeface="+mn-ea"/>
                <a:cs typeface="+mn-cs"/>
              </a:defRPr>
            </a:lvl1pPr>
            <a:lvl2pPr marL="792163" indent="-269875" algn="l" rtl="0" eaLnBrk="1" fontAlgn="base" hangingPunct="1">
              <a:spcBef>
                <a:spcPct val="15000"/>
              </a:spcBef>
              <a:spcAft>
                <a:spcPct val="0"/>
              </a:spcAft>
              <a:buClr>
                <a:srgbClr val="969696"/>
              </a:buClr>
              <a:buFont typeface="Symbol" pitchFamily="18" charset="2"/>
              <a:buChar char="-"/>
              <a:defRPr sz="1700">
                <a:solidFill>
                  <a:srgbClr val="666666"/>
                </a:solidFill>
                <a:latin typeface="+mn-lt"/>
              </a:defRPr>
            </a:lvl2pPr>
            <a:lvl3pPr marL="1200150" indent="-228600" algn="l" rtl="0" eaLnBrk="1" fontAlgn="base" hangingPunct="1">
              <a:spcBef>
                <a:spcPct val="5000"/>
              </a:spcBef>
              <a:spcAft>
                <a:spcPct val="0"/>
              </a:spcAft>
              <a:buClr>
                <a:srgbClr val="969696"/>
              </a:buClr>
              <a:buSzPct val="85000"/>
              <a:buFont typeface="Symbol" pitchFamily="18" charset="2"/>
              <a:buChar char="·"/>
              <a:defRPr sz="1600" i="1">
                <a:solidFill>
                  <a:srgbClr val="666666"/>
                </a:solidFill>
                <a:latin typeface="+mn-lt"/>
              </a:defRPr>
            </a:lvl3pPr>
            <a:lvl4pPr marL="1608138"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4pPr>
            <a:lvl5pPr marL="20161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5pPr>
            <a:lvl6pPr marL="24733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6pPr>
            <a:lvl7pPr marL="29305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7pPr>
            <a:lvl8pPr marL="33877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8pPr>
            <a:lvl9pPr marL="3844925" indent="-228600" algn="l" rtl="0" eaLnBrk="1" fontAlgn="base" hangingPunct="1">
              <a:spcBef>
                <a:spcPct val="5000"/>
              </a:spcBef>
              <a:spcAft>
                <a:spcPct val="0"/>
              </a:spcAft>
              <a:buClr>
                <a:srgbClr val="969696"/>
              </a:buClr>
              <a:buFont typeface="Symbol" pitchFamily="18" charset="2"/>
              <a:buChar char="-"/>
              <a:defRPr sz="1600" i="1">
                <a:solidFill>
                  <a:srgbClr val="666666"/>
                </a:solidFill>
                <a:latin typeface="+mn-lt"/>
              </a:defRPr>
            </a:lvl9pPr>
          </a:lstStyle>
          <a:p>
            <a:pPr>
              <a:buSzTx/>
            </a:pPr>
            <a:r>
              <a:rPr lang="en-US" sz="1400" b="0" kern="0" dirty="0"/>
              <a:t>Some risks create correlation in the portfolio</a:t>
            </a:r>
          </a:p>
          <a:p>
            <a:pPr marL="735013" lvl="1" indent="-285750">
              <a:buSzTx/>
            </a:pPr>
            <a:r>
              <a:rPr lang="en-US" sz="1300" b="0" kern="0" dirty="0"/>
              <a:t>Natural disasters</a:t>
            </a:r>
          </a:p>
          <a:p>
            <a:pPr marL="735013" lvl="1" indent="-285750">
              <a:buSzTx/>
            </a:pPr>
            <a:r>
              <a:rPr lang="en-US" sz="1300" b="0" kern="0" dirty="0"/>
              <a:t>Terrorism</a:t>
            </a:r>
          </a:p>
          <a:p>
            <a:pPr marL="735013" lvl="1" indent="-285750">
              <a:buSzTx/>
            </a:pPr>
            <a:r>
              <a:rPr lang="en-US" sz="1300" b="0" kern="0" dirty="0"/>
              <a:t>Pandemics</a:t>
            </a:r>
          </a:p>
          <a:p>
            <a:pPr>
              <a:buSzTx/>
            </a:pPr>
            <a:r>
              <a:rPr lang="en-US" sz="1400" b="0" kern="0" dirty="0"/>
              <a:t>The portfolio is diversified by types of customers, but not by geography</a:t>
            </a:r>
          </a:p>
          <a:p>
            <a:pPr>
              <a:buSzTx/>
            </a:pPr>
            <a:r>
              <a:rPr lang="en-US" sz="1400" b="0" kern="0" dirty="0"/>
              <a:t>Solutions:</a:t>
            </a:r>
          </a:p>
          <a:p>
            <a:pPr lvl="1">
              <a:buSzTx/>
            </a:pPr>
            <a:r>
              <a:rPr lang="en-US" sz="1300" b="0" kern="0" dirty="0"/>
              <a:t>Expand geographical scope</a:t>
            </a:r>
          </a:p>
          <a:p>
            <a:pPr marL="1143000" lvl="2" indent="-168275">
              <a:buSzTx/>
            </a:pPr>
            <a:r>
              <a:rPr lang="en-US" sz="1300" b="0" kern="0" dirty="0"/>
              <a:t>Expertise</a:t>
            </a:r>
          </a:p>
          <a:p>
            <a:pPr marL="1143000" lvl="2" indent="-168275">
              <a:buSzTx/>
            </a:pPr>
            <a:r>
              <a:rPr lang="en-US" sz="1300" b="0" kern="0" dirty="0"/>
              <a:t>Required capital</a:t>
            </a:r>
          </a:p>
          <a:p>
            <a:pPr marL="974725" lvl="2" indent="0">
              <a:buSzTx/>
              <a:buNone/>
            </a:pPr>
            <a:endParaRPr lang="en-US" sz="1300" b="0" kern="0" dirty="0"/>
          </a:p>
          <a:p>
            <a:pPr lvl="1">
              <a:buSzTx/>
            </a:pPr>
            <a:r>
              <a:rPr lang="en-US" sz="1300" b="0" kern="0" dirty="0"/>
              <a:t>Transfer some of your risk to a party that already has a </a:t>
            </a:r>
            <a:r>
              <a:rPr lang="en-US" sz="1300" kern="0" dirty="0"/>
              <a:t>broad </a:t>
            </a:r>
            <a:r>
              <a:rPr lang="en-US" sz="1300" b="0" kern="0" dirty="0"/>
              <a:t>geographical scope</a:t>
            </a:r>
          </a:p>
          <a:p>
            <a:pPr lvl="2">
              <a:buSzTx/>
            </a:pPr>
            <a:r>
              <a:rPr lang="en-US" sz="1200" kern="0" dirty="0"/>
              <a:t>To another insurer: competitive issues</a:t>
            </a:r>
          </a:p>
          <a:p>
            <a:pPr lvl="2">
              <a:buSzTx/>
            </a:pPr>
            <a:r>
              <a:rPr lang="en-US" sz="1200" b="0" kern="0" dirty="0"/>
              <a:t>To a reinsurer</a:t>
            </a:r>
          </a:p>
        </p:txBody>
      </p:sp>
      <p:sp>
        <p:nvSpPr>
          <p:cNvPr id="12" name="Arrow: Right 11">
            <a:extLst>
              <a:ext uri="{FF2B5EF4-FFF2-40B4-BE49-F238E27FC236}">
                <a16:creationId xmlns:a16="http://schemas.microsoft.com/office/drawing/2014/main" id="{A258ACC0-9E32-4D54-A6B3-59436C53C3BC}"/>
              </a:ext>
            </a:extLst>
          </p:cNvPr>
          <p:cNvSpPr/>
          <p:nvPr/>
        </p:nvSpPr>
        <p:spPr bwMode="auto">
          <a:xfrm rot="13518865">
            <a:off x="3293252" y="3582990"/>
            <a:ext cx="2534194" cy="794928"/>
          </a:xfrm>
          <a:prstGeom prst="rightArrow">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pPr>
            <a:endParaRPr kumimoji="0" lang="en-US" sz="1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1099060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A1AED-BD9D-4C18-A543-EB54CC61CA2F}"/>
              </a:ext>
            </a:extLst>
          </p:cNvPr>
          <p:cNvSpPr>
            <a:spLocks noGrp="1"/>
          </p:cNvSpPr>
          <p:nvPr>
            <p:ph type="title"/>
          </p:nvPr>
        </p:nvSpPr>
        <p:spPr/>
        <p:txBody>
          <a:bodyPr/>
          <a:lstStyle/>
          <a:p>
            <a:r>
              <a:rPr lang="en-US" dirty="0"/>
              <a:t>Why would reinsurance pricing be attractive?</a:t>
            </a:r>
          </a:p>
        </p:txBody>
      </p:sp>
      <p:sp>
        <p:nvSpPr>
          <p:cNvPr id="5" name="Content Placeholder 4">
            <a:extLst>
              <a:ext uri="{FF2B5EF4-FFF2-40B4-BE49-F238E27FC236}">
                <a16:creationId xmlns:a16="http://schemas.microsoft.com/office/drawing/2014/main" id="{D1DB1FB9-B84C-484C-B2E9-ECADA2556C54}"/>
              </a:ext>
            </a:extLst>
          </p:cNvPr>
          <p:cNvSpPr>
            <a:spLocks noGrp="1"/>
          </p:cNvSpPr>
          <p:nvPr>
            <p:ph idx="1"/>
          </p:nvPr>
        </p:nvSpPr>
        <p:spPr>
          <a:xfrm>
            <a:off x="1076551" y="1112888"/>
            <a:ext cx="10512333" cy="4256088"/>
          </a:xfrm>
        </p:spPr>
        <p:txBody>
          <a:bodyPr/>
          <a:lstStyle/>
          <a:p>
            <a:r>
              <a:rPr lang="en-US" dirty="0"/>
              <a:t>Reinsurers have a different portfolio profile</a:t>
            </a:r>
          </a:p>
          <a:p>
            <a:pPr lvl="1"/>
            <a:r>
              <a:rPr lang="en-US" dirty="0"/>
              <a:t>Insurer’s main risk is NYC; Reinsurer may be concentrated in Florida</a:t>
            </a:r>
          </a:p>
          <a:p>
            <a:r>
              <a:rPr lang="en-US" dirty="0"/>
              <a:t>Reinsurers are not subject to as much regulation</a:t>
            </a:r>
          </a:p>
          <a:p>
            <a:pPr lvl="1"/>
            <a:r>
              <a:rPr lang="en-US" dirty="0"/>
              <a:t>Insurance is perceived as an essential service for consumers; reinsurance is a free market between sophisticated companies</a:t>
            </a:r>
          </a:p>
          <a:p>
            <a:r>
              <a:rPr lang="en-US" dirty="0"/>
              <a:t>Reinsurer investors may have a higher tolerance for risk</a:t>
            </a:r>
          </a:p>
          <a:p>
            <a:pPr lvl="1"/>
            <a:r>
              <a:rPr lang="en-US" dirty="0"/>
              <a:t>Insurance investors highly value stable earnings [and dividends]</a:t>
            </a:r>
          </a:p>
          <a:p>
            <a:r>
              <a:rPr lang="en-US" dirty="0"/>
              <a:t>Reinsurers may have different accounting rules</a:t>
            </a:r>
          </a:p>
          <a:p>
            <a:r>
              <a:rPr lang="en-US" dirty="0"/>
              <a:t>Reinsurers may have different rating agency/regulatory requirements</a:t>
            </a:r>
          </a:p>
        </p:txBody>
      </p:sp>
    </p:spTree>
    <p:extLst>
      <p:ext uri="{BB962C8B-B14F-4D97-AF65-F5344CB8AC3E}">
        <p14:creationId xmlns:p14="http://schemas.microsoft.com/office/powerpoint/2010/main" val="371193938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20EA-1160-4E57-9CB4-403ED07F81B6}"/>
              </a:ext>
            </a:extLst>
          </p:cNvPr>
          <p:cNvSpPr>
            <a:spLocks noGrp="1"/>
          </p:cNvSpPr>
          <p:nvPr>
            <p:ph type="title"/>
          </p:nvPr>
        </p:nvSpPr>
        <p:spPr/>
        <p:txBody>
          <a:bodyPr/>
          <a:lstStyle/>
          <a:p>
            <a:r>
              <a:rPr lang="en-US" dirty="0"/>
              <a:t>How does a company buy reinsurance?</a:t>
            </a:r>
          </a:p>
        </p:txBody>
      </p:sp>
      <p:sp>
        <p:nvSpPr>
          <p:cNvPr id="3" name="Content Placeholder 2">
            <a:extLst>
              <a:ext uri="{FF2B5EF4-FFF2-40B4-BE49-F238E27FC236}">
                <a16:creationId xmlns:a16="http://schemas.microsoft.com/office/drawing/2014/main" id="{9D41494D-6B77-40DB-B342-ED246B555401}"/>
              </a:ext>
            </a:extLst>
          </p:cNvPr>
          <p:cNvSpPr>
            <a:spLocks noGrp="1"/>
          </p:cNvSpPr>
          <p:nvPr>
            <p:ph idx="1"/>
          </p:nvPr>
        </p:nvSpPr>
        <p:spPr>
          <a:xfrm>
            <a:off x="1078992" y="1024128"/>
            <a:ext cx="10512333" cy="42560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r>
              <a:rPr lang="en-US" dirty="0"/>
              <a:t>Engage a reinsurance broker</a:t>
            </a:r>
          </a:p>
          <a:p>
            <a:r>
              <a:rPr lang="en-US" dirty="0"/>
              <a:t>Decide what the key risks are and how to protect those risks</a:t>
            </a:r>
          </a:p>
          <a:p>
            <a:r>
              <a:rPr lang="en-US" dirty="0"/>
              <a:t>Create reinsurance submissions</a:t>
            </a:r>
          </a:p>
          <a:p>
            <a:r>
              <a:rPr lang="en-US" dirty="0"/>
              <a:t>Negotiate price and terms</a:t>
            </a:r>
          </a:p>
          <a:p>
            <a:r>
              <a:rPr lang="en-US" dirty="0"/>
              <a:t>Finalize contracts</a:t>
            </a:r>
          </a:p>
          <a:p>
            <a:r>
              <a:rPr lang="en-US" dirty="0"/>
              <a:t>Pay premiums</a:t>
            </a:r>
          </a:p>
          <a:p>
            <a:r>
              <a:rPr lang="en-US" dirty="0"/>
              <a:t>Submit and pay claims</a:t>
            </a:r>
          </a:p>
        </p:txBody>
      </p:sp>
    </p:spTree>
    <p:extLst>
      <p:ext uri="{BB962C8B-B14F-4D97-AF65-F5344CB8AC3E}">
        <p14:creationId xmlns:p14="http://schemas.microsoft.com/office/powerpoint/2010/main" val="4256438421"/>
      </p:ext>
    </p:extLst>
  </p:cSld>
  <p:clrMapOvr>
    <a:masterClrMapping/>
  </p:clrMapOvr>
  <p:transition spd="med">
    <p:fade/>
  </p:transition>
</p:sld>
</file>

<file path=ppt/theme/theme1.xml><?xml version="1.0" encoding="utf-8"?>
<a:theme xmlns:a="http://schemas.openxmlformats.org/drawingml/2006/main" name="TigerTemplate">
  <a:themeElements>
    <a:clrScheme name="TigerColors9-10-2014">
      <a:dk1>
        <a:sysClr val="windowText" lastClr="000000"/>
      </a:dk1>
      <a:lt1>
        <a:sysClr val="window" lastClr="FFFFFF"/>
      </a:lt1>
      <a:dk2>
        <a:srgbClr val="969696"/>
      </a:dk2>
      <a:lt2>
        <a:srgbClr val="E5DEDB"/>
      </a:lt2>
      <a:accent1>
        <a:srgbClr val="F7B041"/>
      </a:accent1>
      <a:accent2>
        <a:srgbClr val="663300"/>
      </a:accent2>
      <a:accent3>
        <a:srgbClr val="808000"/>
      </a:accent3>
      <a:accent4>
        <a:srgbClr val="E64823"/>
      </a:accent4>
      <a:accent5>
        <a:srgbClr val="FFCA08"/>
      </a:accent5>
      <a:accent6>
        <a:srgbClr val="336600"/>
      </a:accent6>
      <a:hlink>
        <a:srgbClr val="0000FF"/>
      </a:hlink>
      <a:folHlink>
        <a:srgbClr val="FF00FF"/>
      </a:folHlink>
    </a:clrScheme>
    <a:fontScheme name="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30000"/>
          </a:spcBef>
          <a:spcAft>
            <a:spcPct val="0"/>
          </a:spcAft>
          <a:buClr>
            <a:srgbClr val="F7B041"/>
          </a:buClr>
          <a:buSzPct val="70000"/>
          <a:buFont typeface="Wingdings" pitchFamily="2" charset="2"/>
          <a:buNone/>
          <a:tabLst/>
          <a:defRPr kumimoji="0" lang="en-US" altLang="en-US" sz="1100" b="0" i="0" u="none" strike="noStrike" cap="none" normalizeH="0" baseline="0" smtClean="0">
            <a:ln>
              <a:noFill/>
            </a:ln>
            <a:solidFill>
              <a:schemeClr val="tx1"/>
            </a:solidFill>
            <a:effectLst/>
            <a:latin typeface="Arial" charset="0"/>
          </a:defRPr>
        </a:defPPr>
      </a:lstStyle>
    </a:lnDef>
  </a:objectDefaults>
  <a:extraClrSchemeLst>
    <a:extraClrScheme>
      <a:clrScheme name="Slide Master 1">
        <a:dk1>
          <a:srgbClr val="000000"/>
        </a:dk1>
        <a:lt1>
          <a:srgbClr val="FFFFFF"/>
        </a:lt1>
        <a:dk2>
          <a:srgbClr val="1F145D"/>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2">
        <a:dk1>
          <a:srgbClr val="000000"/>
        </a:dk1>
        <a:lt1>
          <a:srgbClr val="FFFFFF"/>
        </a:lt1>
        <a:dk2>
          <a:srgbClr val="000000"/>
        </a:dk2>
        <a:lt2>
          <a:srgbClr val="0039A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969696"/>
        </a:lt2>
        <a:accent1>
          <a:srgbClr val="8E9194"/>
        </a:accent1>
        <a:accent2>
          <a:srgbClr val="009AA6"/>
        </a:accent2>
        <a:accent3>
          <a:srgbClr val="FFFFFF"/>
        </a:accent3>
        <a:accent4>
          <a:srgbClr val="000000"/>
        </a:accent4>
        <a:accent5>
          <a:srgbClr val="C6C7C8"/>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4">
        <a:dk1>
          <a:srgbClr val="000000"/>
        </a:dk1>
        <a:lt1>
          <a:srgbClr val="FFFFFF"/>
        </a:lt1>
        <a:dk2>
          <a:srgbClr val="000000"/>
        </a:dk2>
        <a:lt2>
          <a:srgbClr val="969696"/>
        </a:lt2>
        <a:accent1>
          <a:srgbClr val="000000"/>
        </a:accent1>
        <a:accent2>
          <a:srgbClr val="009AA6"/>
        </a:accent2>
        <a:accent3>
          <a:srgbClr val="FFFFFF"/>
        </a:accent3>
        <a:accent4>
          <a:srgbClr val="000000"/>
        </a:accent4>
        <a:accent5>
          <a:srgbClr val="AAAAAA"/>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5">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C9CAC8"/>
        </a:hlink>
        <a:folHlink>
          <a:srgbClr val="C1E2E5"/>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000000"/>
        </a:hlink>
        <a:folHlink>
          <a:srgbClr val="C1E2E5"/>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000000"/>
        </a:dk2>
        <a:lt2>
          <a:srgbClr val="C0C0C0"/>
        </a:lt2>
        <a:accent1>
          <a:srgbClr val="FFFFFF"/>
        </a:accent1>
        <a:accent2>
          <a:srgbClr val="009AA6"/>
        </a:accent2>
        <a:accent3>
          <a:srgbClr val="FFFFFF"/>
        </a:accent3>
        <a:accent4>
          <a:srgbClr val="000000"/>
        </a:accent4>
        <a:accent5>
          <a:srgbClr val="FFFFFF"/>
        </a:accent5>
        <a:accent6>
          <a:srgbClr val="008B96"/>
        </a:accent6>
        <a:hlink>
          <a:srgbClr val="616365"/>
        </a:hlink>
        <a:folHlink>
          <a:srgbClr val="C1E2E5"/>
        </a:folHlink>
      </a:clrScheme>
      <a:clrMap bg1="lt1" tx1="dk1" bg2="lt2" tx2="dk2" accent1="accent1" accent2="accent2" accent3="accent3" accent4="accent4" accent5="accent5" accent6="accent6" hlink="hlink" folHlink="folHlink"/>
    </a:extraClrScheme>
    <a:extraClrScheme>
      <a:clrScheme name="Slide Master 8">
        <a:dk1>
          <a:srgbClr val="000000"/>
        </a:dk1>
        <a:lt1>
          <a:srgbClr val="FFFFFF"/>
        </a:lt1>
        <a:dk2>
          <a:srgbClr val="000000"/>
        </a:dk2>
        <a:lt2>
          <a:srgbClr val="969696"/>
        </a:lt2>
        <a:accent1>
          <a:srgbClr val="FFFFFF"/>
        </a:accent1>
        <a:accent2>
          <a:srgbClr val="009AA6"/>
        </a:accent2>
        <a:accent3>
          <a:srgbClr val="FFFFFF"/>
        </a:accent3>
        <a:accent4>
          <a:srgbClr val="000000"/>
        </a:accent4>
        <a:accent5>
          <a:srgbClr val="FFFFFF"/>
        </a:accent5>
        <a:accent6>
          <a:srgbClr val="008B96"/>
        </a:accent6>
        <a:hlink>
          <a:srgbClr val="66FF33"/>
        </a:hlink>
        <a:folHlink>
          <a:srgbClr val="C1E2E5"/>
        </a:folHlink>
      </a:clrScheme>
      <a:clrMap bg1="lt1" tx1="dk1" bg2="lt2" tx2="dk2" accent1="accent1" accent2="accent2" accent3="accent3" accent4="accent4" accent5="accent5" accent6="accent6" hlink="hlink" folHlink="folHlink"/>
    </a:extraClrScheme>
    <a:extraClrScheme>
      <a:clrScheme name="Slide Master 9">
        <a:dk1>
          <a:srgbClr val="000000"/>
        </a:dk1>
        <a:lt1>
          <a:srgbClr val="FFFFFF"/>
        </a:lt1>
        <a:dk2>
          <a:srgbClr val="000000"/>
        </a:dk2>
        <a:lt2>
          <a:srgbClr val="969696"/>
        </a:lt2>
        <a:accent1>
          <a:srgbClr val="EAEAEA"/>
        </a:accent1>
        <a:accent2>
          <a:srgbClr val="C1E2E5"/>
        </a:accent2>
        <a:accent3>
          <a:srgbClr val="FFFFFF"/>
        </a:accent3>
        <a:accent4>
          <a:srgbClr val="000000"/>
        </a:accent4>
        <a:accent5>
          <a:srgbClr val="F3F3F3"/>
        </a:accent5>
        <a:accent6>
          <a:srgbClr val="AFCDCF"/>
        </a:accent6>
        <a:hlink>
          <a:srgbClr val="009AA6"/>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gerRisk Template-Widescreen.potm" id="{AC0F6089-4A97-4C48-8EEA-69E490985A48}" vid="{B2378DDA-6F40-46F0-91F1-4F00F2468A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TigerRisk Template-Widescreen</Template>
  <TotalTime>4595</TotalTime>
  <Words>2840</Words>
  <Application>Microsoft Office PowerPoint</Application>
  <PresentationFormat>Widescreen</PresentationFormat>
  <Paragraphs>394</Paragraphs>
  <Slides>40</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Calibri</vt:lpstr>
      <vt:lpstr>Symbol</vt:lpstr>
      <vt:lpstr>Wingdings</vt:lpstr>
      <vt:lpstr>TigerTemplate</vt:lpstr>
      <vt:lpstr>Worksheet</vt:lpstr>
      <vt:lpstr>PowerPoint Presentation</vt:lpstr>
      <vt:lpstr>What is insurance and why does insurance exist?</vt:lpstr>
      <vt:lpstr>What do insurance companies worry about?</vt:lpstr>
      <vt:lpstr>What is reinsurance and why does reinsurance exist?</vt:lpstr>
      <vt:lpstr>Driving a car looking out the back window</vt:lpstr>
      <vt:lpstr>Why does reinsurance exist?</vt:lpstr>
      <vt:lpstr>Why does reinsurance exist?</vt:lpstr>
      <vt:lpstr>Why would reinsurance pricing be attractive?</vt:lpstr>
      <vt:lpstr>How does a company buy reinsurance?</vt:lpstr>
      <vt:lpstr>What role does a reinsurance broker play?</vt:lpstr>
      <vt:lpstr>Key players in an insurance company</vt:lpstr>
      <vt:lpstr>What role does an actuary play?</vt:lpstr>
      <vt:lpstr>What role does a catastrophe modeler play?</vt:lpstr>
      <vt:lpstr>What role does rating agency support play?</vt:lpstr>
      <vt:lpstr>Real-life example of leveraging reinsurance</vt:lpstr>
      <vt:lpstr>Howden Tiger Analytics: Value Proposition</vt:lpstr>
      <vt:lpstr>Understand Your Risk: Historical Distribution of Large Losses</vt:lpstr>
      <vt:lpstr>Understand Your Risk : Experience &amp; Exposure XOL Loss Costs </vt:lpstr>
      <vt:lpstr>Understand Your Risk : Credible Underwriting Risk Measurement</vt:lpstr>
      <vt:lpstr>Evaluate Reinsurance: XOL vs Aggregate Covers - Payoff Diagrams  </vt:lpstr>
      <vt:lpstr>Evaluate Reinsurance: XOL vs Aggregate Covers - Cost/Benefit Economics </vt:lpstr>
      <vt:lpstr>Improve Profitability: Financial Profile – Profitability Overview</vt:lpstr>
      <vt:lpstr>PowerPoint Presentation</vt:lpstr>
      <vt:lpstr>PowerPoint Presentation</vt:lpstr>
      <vt:lpstr>PowerPoint Presentation</vt:lpstr>
      <vt:lpstr>Understand Your Risk: Exposure Review</vt:lpstr>
      <vt:lpstr>Understand Your Risk: Exposure Review</vt:lpstr>
      <vt:lpstr>Understand Your Risk: Exposure Review</vt:lpstr>
      <vt:lpstr>Understand Your Risk:  Understanding Model Inputs</vt:lpstr>
      <vt:lpstr>Understand Your Risk:  Calibrating the Models</vt:lpstr>
      <vt:lpstr>Understand Your Risk:  Calibrating the Models</vt:lpstr>
      <vt:lpstr>Evaluate Reinsurance: Cost and Effectiveness </vt:lpstr>
      <vt:lpstr>Improve Profitability: Policy Ranking</vt:lpstr>
      <vt:lpstr>Improve Profitability: Policy Ranking</vt:lpstr>
      <vt:lpstr>Improve Profitability: Cat Underwriting with TCQ</vt:lpstr>
      <vt:lpstr>Event Response: TigerAlert</vt:lpstr>
      <vt:lpstr>Event Response: TigerAlert</vt:lpstr>
      <vt:lpstr>Event Response: TigerAlert – Loss Estimates</vt:lpstr>
      <vt:lpstr>ANALYTICS SUMMITS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Ruppel</dc:creator>
  <cp:lastModifiedBy>Nathan Schwartz</cp:lastModifiedBy>
  <cp:revision>276</cp:revision>
  <cp:lastPrinted>2023-01-12T23:51:49Z</cp:lastPrinted>
  <dcterms:created xsi:type="dcterms:W3CDTF">2019-07-12T15:03:54Z</dcterms:created>
  <dcterms:modified xsi:type="dcterms:W3CDTF">2023-06-21T16:42:21Z</dcterms:modified>
</cp:coreProperties>
</file>